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346" r:id="rId3"/>
    <p:sldId id="282" r:id="rId4"/>
    <p:sldId id="281" r:id="rId5"/>
    <p:sldId id="335" r:id="rId6"/>
    <p:sldId id="280" r:id="rId7"/>
    <p:sldId id="336" r:id="rId8"/>
    <p:sldId id="347" r:id="rId9"/>
    <p:sldId id="309" r:id="rId10"/>
    <p:sldId id="310" r:id="rId11"/>
    <p:sldId id="338" r:id="rId12"/>
    <p:sldId id="311" r:id="rId13"/>
    <p:sldId id="339" r:id="rId14"/>
    <p:sldId id="348" r:id="rId15"/>
    <p:sldId id="340" r:id="rId16"/>
    <p:sldId id="312" r:id="rId17"/>
    <p:sldId id="341" r:id="rId18"/>
    <p:sldId id="342" r:id="rId19"/>
    <p:sldId id="343" r:id="rId20"/>
    <p:sldId id="344" r:id="rId21"/>
    <p:sldId id="313" r:id="rId22"/>
    <p:sldId id="345" r:id="rId23"/>
    <p:sldId id="317" r:id="rId24"/>
    <p:sldId id="349" r:id="rId25"/>
    <p:sldId id="318" r:id="rId26"/>
    <p:sldId id="350" r:id="rId27"/>
    <p:sldId id="351" r:id="rId28"/>
    <p:sldId id="352" r:id="rId29"/>
    <p:sldId id="353" r:id="rId30"/>
    <p:sldId id="354" r:id="rId31"/>
    <p:sldId id="274" r:id="rId3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98DA4"/>
    <a:srgbClr val="80CAD7"/>
    <a:srgbClr val="CC0066"/>
    <a:srgbClr val="D9A56B"/>
    <a:srgbClr val="C37D9E"/>
    <a:srgbClr val="DB9649"/>
    <a:srgbClr val="D88F4B"/>
    <a:srgbClr val="BF6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19" autoAdjust="0"/>
  </p:normalViewPr>
  <p:slideViewPr>
    <p:cSldViewPr>
      <p:cViewPr varScale="1">
        <p:scale>
          <a:sx n="85" d="100"/>
          <a:sy n="85" d="100"/>
        </p:scale>
        <p:origin x="7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08" y="36"/>
      </p:cViewPr>
      <p:guideLst/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583D78-C483-43F8-96E3-8B24687A3845}" type="datetime1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4FFAE-2DDB-41F3-BE9E-6AA4F6A82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8759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zh-CN" altLang="zh-CN"/>
              <a:t>单击此处编辑母版文本样式</a:t>
            </a:r>
          </a:p>
          <a:p>
            <a:pPr>
              <a:buFontTx/>
              <a:buNone/>
            </a:pPr>
            <a:r>
              <a:rPr lang="zh-CN" altLang="zh-CN"/>
              <a:t>第二级</a:t>
            </a:r>
          </a:p>
          <a:p>
            <a:pPr>
              <a:buFontTx/>
              <a:buNone/>
            </a:pPr>
            <a:r>
              <a:rPr lang="zh-CN" altLang="zh-CN"/>
              <a:t>第三级</a:t>
            </a:r>
          </a:p>
          <a:p>
            <a:pPr>
              <a:buFontTx/>
              <a:buNone/>
            </a:pPr>
            <a:r>
              <a:rPr lang="zh-CN" altLang="zh-CN"/>
              <a:t>第四级</a:t>
            </a:r>
          </a:p>
          <a:p>
            <a:pPr>
              <a:buFontTx/>
              <a:buNone/>
            </a:pPr>
            <a:r>
              <a:rPr lang="zh-CN" altLang="zh-CN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BB9ECD2D-21F3-425B-B2E2-82D9DE6FDE2B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1107271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android.com/apk/res-auto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98580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39232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0409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09653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73707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11163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xmlns: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http://schemas.android.com/apk/res-auto</a:t>
            </a:r>
            <a:endParaRPr kumimoji="0" lang="en-US" altLang="zh-CN" sz="1200" b="1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79969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358257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01246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https://github.com/koral--/android-gif-drawable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21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09533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2129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87139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79378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14189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61513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26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884400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27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335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82901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29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0060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82139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09219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Glide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中文滑翔的意思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00989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Glide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中文滑翔的意思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5397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71371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14926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https://segmentfault.com/a/1190000010066071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BB3D98-82C9-4471-8C57-2B80C06EFB33}" type="datetime1">
              <a:rPr lang="zh-CN" altLang="en-US" smtClean="0"/>
              <a:t>2019/7/15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9ECD2D-21F3-425B-B2E2-82D9DE6FDE2B}" type="slidenum">
              <a:rPr lang="zh-CN" altLang="en-US" smtClean="0"/>
              <a:pPr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1354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" y="0"/>
            <a:ext cx="3564000" cy="5143500"/>
          </a:xfrm>
          <a:prstGeom prst="rect">
            <a:avLst/>
          </a:prstGeom>
        </p:spPr>
      </p:pic>
      <p:sp>
        <p:nvSpPr>
          <p:cNvPr id="7" name="TextBox 7"/>
          <p:cNvSpPr>
            <a:spLocks noChangeArrowheads="1"/>
          </p:cNvSpPr>
          <p:nvPr userDrawn="1"/>
        </p:nvSpPr>
        <p:spPr bwMode="auto">
          <a:xfrm>
            <a:off x="5662677" y="3250048"/>
            <a:ext cx="3127375" cy="5539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0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智能设备教研室</a:t>
            </a:r>
            <a:endParaRPr lang="zh-CN" altLang="en-US" sz="3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6" y="2931780"/>
            <a:ext cx="1008084" cy="1190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75" y="123546"/>
            <a:ext cx="2686050" cy="504825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2483826" y="1707678"/>
            <a:ext cx="6660174" cy="1224102"/>
          </a:xfrm>
          <a:prstGeom prst="rect">
            <a:avLst/>
          </a:prstGeom>
        </p:spPr>
        <p:txBody>
          <a:bodyPr/>
          <a:lstStyle>
            <a:lvl1pPr algn="ctr">
              <a:defRPr sz="6000" b="1">
                <a:solidFill>
                  <a:srgbClr val="CC0066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90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565225"/>
          </a:xfrm>
          <a:prstGeom prst="rect">
            <a:avLst/>
          </a:prstGeom>
        </p:spPr>
        <p:txBody>
          <a:bodyPr/>
          <a:lstStyle>
            <a:lvl1pPr algn="l">
              <a:defRPr sz="26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7618"/>
            <a:ext cx="8229600" cy="360660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312" y="4731930"/>
            <a:ext cx="6585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408BFDE-A7BC-406B-A9FD-0881E389B5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42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312" y="4731930"/>
            <a:ext cx="6585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408BFDE-A7BC-406B-A9FD-0881E389B5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53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7222"/>
            <a:ext cx="4038600" cy="369700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914400" indent="-457200"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7222"/>
            <a:ext cx="4038600" cy="369700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lang="zh-CN" alt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lang="zh-CN" alt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312" y="4731930"/>
            <a:ext cx="6585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408BFDE-A7BC-406B-A9FD-0881E389B5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6" name="组合 1"/>
          <p:cNvGrpSpPr>
            <a:grpSpLocks/>
          </p:cNvGrpSpPr>
          <p:nvPr userDrawn="1"/>
        </p:nvGrpSpPr>
        <p:grpSpPr bwMode="auto">
          <a:xfrm>
            <a:off x="395652" y="171731"/>
            <a:ext cx="689576" cy="647083"/>
            <a:chOff x="0" y="0"/>
            <a:chExt cx="12463730" cy="9279959"/>
          </a:xfrm>
        </p:grpSpPr>
        <p:sp>
          <p:nvSpPr>
            <p:cNvPr id="7" name="椭圆 5"/>
            <p:cNvSpPr>
              <a:spLocks noChangeArrowheads="1"/>
            </p:cNvSpPr>
            <p:nvPr/>
          </p:nvSpPr>
          <p:spPr bwMode="auto">
            <a:xfrm rot="17654843">
              <a:off x="2770714" y="611512"/>
              <a:ext cx="1821541" cy="603993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5"/>
            <p:cNvSpPr>
              <a:spLocks noChangeArrowheads="1"/>
            </p:cNvSpPr>
            <p:nvPr/>
          </p:nvSpPr>
          <p:spPr bwMode="auto">
            <a:xfrm rot="17654843">
              <a:off x="8243321" y="2987775"/>
              <a:ext cx="1821541" cy="603993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 rot="5568637">
              <a:off x="2405421" y="1481606"/>
              <a:ext cx="1680787" cy="649162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5"/>
            <p:cNvSpPr>
              <a:spLocks noChangeArrowheads="1"/>
            </p:cNvSpPr>
            <p:nvPr/>
          </p:nvSpPr>
          <p:spPr bwMode="auto">
            <a:xfrm rot="16441754">
              <a:off x="8526874" y="1956637"/>
              <a:ext cx="1830219" cy="6043491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椭圆 5"/>
            <p:cNvSpPr>
              <a:spLocks noChangeArrowheads="1"/>
            </p:cNvSpPr>
            <p:nvPr/>
          </p:nvSpPr>
          <p:spPr bwMode="auto">
            <a:xfrm rot="14857024">
              <a:off x="2376812" y="2863720"/>
              <a:ext cx="2172737" cy="65527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 rot="4071505">
              <a:off x="8109088" y="514583"/>
              <a:ext cx="2277756" cy="618451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椭圆 5"/>
            <p:cNvSpPr>
              <a:spLocks noChangeArrowheads="1"/>
            </p:cNvSpPr>
            <p:nvPr/>
          </p:nvSpPr>
          <p:spPr bwMode="auto">
            <a:xfrm rot="13127628">
              <a:off x="4191902" y="4237601"/>
              <a:ext cx="1636042" cy="4836860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" name="椭圆 5"/>
            <p:cNvSpPr>
              <a:spLocks noChangeArrowheads="1"/>
            </p:cNvSpPr>
            <p:nvPr/>
          </p:nvSpPr>
          <p:spPr bwMode="auto">
            <a:xfrm rot="13314377">
              <a:off x="7038878" y="920119"/>
              <a:ext cx="1645619" cy="430052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8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椭圆 5"/>
            <p:cNvSpPr>
              <a:spLocks noChangeArrowheads="1"/>
            </p:cNvSpPr>
            <p:nvPr/>
          </p:nvSpPr>
          <p:spPr bwMode="auto">
            <a:xfrm rot="352707">
              <a:off x="5801383" y="0"/>
              <a:ext cx="1772403" cy="4752556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椭圆 5"/>
            <p:cNvSpPr>
              <a:spLocks noChangeArrowheads="1"/>
            </p:cNvSpPr>
            <p:nvPr/>
          </p:nvSpPr>
          <p:spPr bwMode="auto">
            <a:xfrm>
              <a:off x="5543493" y="4721390"/>
              <a:ext cx="2060016" cy="45199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8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椭圆 5"/>
            <p:cNvSpPr>
              <a:spLocks noChangeArrowheads="1"/>
            </p:cNvSpPr>
            <p:nvPr/>
          </p:nvSpPr>
          <p:spPr bwMode="auto">
            <a:xfrm rot="19232120">
              <a:off x="3815776" y="159115"/>
              <a:ext cx="1909511" cy="528181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椭圆 5"/>
            <p:cNvSpPr>
              <a:spLocks noChangeArrowheads="1"/>
            </p:cNvSpPr>
            <p:nvPr/>
          </p:nvSpPr>
          <p:spPr bwMode="auto">
            <a:xfrm rot="8213685">
              <a:off x="7348069" y="4032106"/>
              <a:ext cx="1912542" cy="5247853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" name="竖排标题 1"/>
          <p:cNvSpPr>
            <a:spLocks noGrp="1"/>
          </p:cNvSpPr>
          <p:nvPr>
            <p:ph type="title" orient="vert"/>
          </p:nvPr>
        </p:nvSpPr>
        <p:spPr>
          <a:xfrm>
            <a:off x="1187718" y="140440"/>
            <a:ext cx="6096000" cy="598506"/>
          </a:xfrm>
          <a:prstGeom prst="rect">
            <a:avLst/>
          </a:prstGeom>
        </p:spPr>
        <p:txBody>
          <a:bodyPr vert="horz"/>
          <a:lstStyle>
            <a:lvl1pPr algn="l"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72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312" y="4731930"/>
            <a:ext cx="6585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408BFDE-A7BC-406B-A9FD-0881E389B5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018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87718" y="140440"/>
            <a:ext cx="6096000" cy="598506"/>
          </a:xfrm>
          <a:prstGeom prst="rect">
            <a:avLst/>
          </a:prstGeom>
        </p:spPr>
        <p:txBody>
          <a:bodyPr vert="horz"/>
          <a:lstStyle>
            <a:lvl1pPr algn="l"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8" name="组合 1"/>
          <p:cNvGrpSpPr>
            <a:grpSpLocks/>
          </p:cNvGrpSpPr>
          <p:nvPr userDrawn="1"/>
        </p:nvGrpSpPr>
        <p:grpSpPr bwMode="auto">
          <a:xfrm>
            <a:off x="395652" y="171731"/>
            <a:ext cx="689576" cy="647083"/>
            <a:chOff x="0" y="0"/>
            <a:chExt cx="12463730" cy="9279959"/>
          </a:xfrm>
        </p:grpSpPr>
        <p:sp>
          <p:nvSpPr>
            <p:cNvPr id="9" name="椭圆 5"/>
            <p:cNvSpPr>
              <a:spLocks noChangeArrowheads="1"/>
            </p:cNvSpPr>
            <p:nvPr/>
          </p:nvSpPr>
          <p:spPr bwMode="auto">
            <a:xfrm rot="17654843">
              <a:off x="2770714" y="611512"/>
              <a:ext cx="1821541" cy="603993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 rot="17654843">
              <a:off x="8243321" y="2987775"/>
              <a:ext cx="1821541" cy="603993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5"/>
            <p:cNvSpPr>
              <a:spLocks noChangeArrowheads="1"/>
            </p:cNvSpPr>
            <p:nvPr/>
          </p:nvSpPr>
          <p:spPr bwMode="auto">
            <a:xfrm rot="5568637">
              <a:off x="2405421" y="1481606"/>
              <a:ext cx="1680787" cy="649162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椭圆 5"/>
            <p:cNvSpPr>
              <a:spLocks noChangeArrowheads="1"/>
            </p:cNvSpPr>
            <p:nvPr/>
          </p:nvSpPr>
          <p:spPr bwMode="auto">
            <a:xfrm rot="16441754">
              <a:off x="8526874" y="1956637"/>
              <a:ext cx="1830219" cy="6043491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 rot="14857024">
              <a:off x="2376812" y="2863720"/>
              <a:ext cx="2172737" cy="65527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椭圆 5"/>
            <p:cNvSpPr>
              <a:spLocks noChangeArrowheads="1"/>
            </p:cNvSpPr>
            <p:nvPr/>
          </p:nvSpPr>
          <p:spPr bwMode="auto">
            <a:xfrm rot="4071505">
              <a:off x="8109088" y="514583"/>
              <a:ext cx="2277756" cy="618451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" name="椭圆 5"/>
            <p:cNvSpPr>
              <a:spLocks noChangeArrowheads="1"/>
            </p:cNvSpPr>
            <p:nvPr/>
          </p:nvSpPr>
          <p:spPr bwMode="auto">
            <a:xfrm rot="13127628">
              <a:off x="4191902" y="4237601"/>
              <a:ext cx="1636042" cy="4836860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椭圆 5"/>
            <p:cNvSpPr>
              <a:spLocks noChangeArrowheads="1"/>
            </p:cNvSpPr>
            <p:nvPr/>
          </p:nvSpPr>
          <p:spPr bwMode="auto">
            <a:xfrm rot="13314377">
              <a:off x="7038878" y="920119"/>
              <a:ext cx="1645619" cy="430052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8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椭圆 5"/>
            <p:cNvSpPr>
              <a:spLocks noChangeArrowheads="1"/>
            </p:cNvSpPr>
            <p:nvPr/>
          </p:nvSpPr>
          <p:spPr bwMode="auto">
            <a:xfrm rot="352707">
              <a:off x="5801383" y="0"/>
              <a:ext cx="1772403" cy="4752556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椭圆 5"/>
            <p:cNvSpPr>
              <a:spLocks noChangeArrowheads="1"/>
            </p:cNvSpPr>
            <p:nvPr/>
          </p:nvSpPr>
          <p:spPr bwMode="auto">
            <a:xfrm>
              <a:off x="5543493" y="4721390"/>
              <a:ext cx="2060016" cy="45199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8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椭圆 5"/>
            <p:cNvSpPr>
              <a:spLocks noChangeArrowheads="1"/>
            </p:cNvSpPr>
            <p:nvPr/>
          </p:nvSpPr>
          <p:spPr bwMode="auto">
            <a:xfrm rot="19232120">
              <a:off x="3815776" y="159115"/>
              <a:ext cx="1909511" cy="528181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" name="椭圆 5"/>
            <p:cNvSpPr>
              <a:spLocks noChangeArrowheads="1"/>
            </p:cNvSpPr>
            <p:nvPr/>
          </p:nvSpPr>
          <p:spPr bwMode="auto">
            <a:xfrm rot="8213685">
              <a:off x="7348069" y="4032106"/>
              <a:ext cx="1912542" cy="5247853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312" y="4731930"/>
            <a:ext cx="6585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408BFDE-A7BC-406B-A9FD-0881E389B5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457200" y="843606"/>
            <a:ext cx="8229600" cy="374431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50000"/>
              </a:lnSpc>
              <a:buFont typeface="微软雅黑" panose="020B0503020204020204" pitchFamily="34" charset="-122"/>
              <a:buChar char="–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42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3"/>
          <p:cNvSpPr txBox="1">
            <a:spLocks/>
          </p:cNvSpPr>
          <p:nvPr userDrawn="1"/>
        </p:nvSpPr>
        <p:spPr>
          <a:xfrm>
            <a:off x="557524" y="849212"/>
            <a:ext cx="8136678" cy="38107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sym typeface="微软雅黑" panose="020B0503020204020204" pitchFamily="34" charset="-122"/>
            </a:endParaRPr>
          </a:p>
        </p:txBody>
      </p:sp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395652" y="171731"/>
            <a:ext cx="689576" cy="647083"/>
            <a:chOff x="0" y="0"/>
            <a:chExt cx="12463730" cy="9279959"/>
          </a:xfrm>
        </p:grpSpPr>
        <p:sp>
          <p:nvSpPr>
            <p:cNvPr id="5" name="椭圆 5"/>
            <p:cNvSpPr>
              <a:spLocks noChangeArrowheads="1"/>
            </p:cNvSpPr>
            <p:nvPr/>
          </p:nvSpPr>
          <p:spPr bwMode="auto">
            <a:xfrm rot="17654843">
              <a:off x="2770714" y="611512"/>
              <a:ext cx="1821541" cy="603993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椭圆 5"/>
            <p:cNvSpPr>
              <a:spLocks noChangeArrowheads="1"/>
            </p:cNvSpPr>
            <p:nvPr/>
          </p:nvSpPr>
          <p:spPr bwMode="auto">
            <a:xfrm rot="17654843">
              <a:off x="8243321" y="2987775"/>
              <a:ext cx="1821541" cy="603993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椭圆 5"/>
            <p:cNvSpPr>
              <a:spLocks noChangeArrowheads="1"/>
            </p:cNvSpPr>
            <p:nvPr/>
          </p:nvSpPr>
          <p:spPr bwMode="auto">
            <a:xfrm rot="5568637">
              <a:off x="2405421" y="1481606"/>
              <a:ext cx="1680787" cy="649162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椭圆 5"/>
            <p:cNvSpPr>
              <a:spLocks noChangeArrowheads="1"/>
            </p:cNvSpPr>
            <p:nvPr/>
          </p:nvSpPr>
          <p:spPr bwMode="auto">
            <a:xfrm rot="16441754">
              <a:off x="8526874" y="1956637"/>
              <a:ext cx="1830219" cy="6043491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5"/>
            <p:cNvSpPr>
              <a:spLocks noChangeArrowheads="1"/>
            </p:cNvSpPr>
            <p:nvPr/>
          </p:nvSpPr>
          <p:spPr bwMode="auto">
            <a:xfrm rot="14857024">
              <a:off x="2376812" y="2863720"/>
              <a:ext cx="2172737" cy="65527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 rot="4071505">
              <a:off x="8109088" y="514583"/>
              <a:ext cx="2277756" cy="618451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5"/>
            <p:cNvSpPr>
              <a:spLocks noChangeArrowheads="1"/>
            </p:cNvSpPr>
            <p:nvPr/>
          </p:nvSpPr>
          <p:spPr bwMode="auto">
            <a:xfrm rot="13127628">
              <a:off x="4191902" y="4237601"/>
              <a:ext cx="1636042" cy="4836860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椭圆 5"/>
            <p:cNvSpPr>
              <a:spLocks noChangeArrowheads="1"/>
            </p:cNvSpPr>
            <p:nvPr/>
          </p:nvSpPr>
          <p:spPr bwMode="auto">
            <a:xfrm rot="13314377">
              <a:off x="7038878" y="920119"/>
              <a:ext cx="1645619" cy="430052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8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 rot="352707">
              <a:off x="5801383" y="0"/>
              <a:ext cx="1772403" cy="4752556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椭圆 5"/>
            <p:cNvSpPr>
              <a:spLocks noChangeArrowheads="1"/>
            </p:cNvSpPr>
            <p:nvPr/>
          </p:nvSpPr>
          <p:spPr bwMode="auto">
            <a:xfrm>
              <a:off x="5543493" y="4721390"/>
              <a:ext cx="2060016" cy="45199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8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" name="椭圆 5"/>
            <p:cNvSpPr>
              <a:spLocks noChangeArrowheads="1"/>
            </p:cNvSpPr>
            <p:nvPr/>
          </p:nvSpPr>
          <p:spPr bwMode="auto">
            <a:xfrm rot="19232120">
              <a:off x="3815776" y="159115"/>
              <a:ext cx="1909511" cy="528181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椭圆 5"/>
            <p:cNvSpPr>
              <a:spLocks noChangeArrowheads="1"/>
            </p:cNvSpPr>
            <p:nvPr/>
          </p:nvSpPr>
          <p:spPr bwMode="auto">
            <a:xfrm rot="8213685">
              <a:off x="7348069" y="4032106"/>
              <a:ext cx="1912542" cy="5247853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312" y="4731930"/>
            <a:ext cx="6585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408BFDE-A7BC-406B-A9FD-0881E389B5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0" name="竖排标题 1"/>
          <p:cNvSpPr>
            <a:spLocks noGrp="1"/>
          </p:cNvSpPr>
          <p:nvPr>
            <p:ph type="title" orient="vert"/>
          </p:nvPr>
        </p:nvSpPr>
        <p:spPr>
          <a:xfrm>
            <a:off x="1187718" y="140440"/>
            <a:ext cx="6096000" cy="598506"/>
          </a:xfrm>
          <a:prstGeom prst="rect">
            <a:avLst/>
          </a:prstGeom>
        </p:spPr>
        <p:txBody>
          <a:bodyPr vert="horz"/>
          <a:lstStyle>
            <a:lvl1pPr algn="l"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531906" y="843606"/>
            <a:ext cx="8154894" cy="3744312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273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395652" y="171731"/>
            <a:ext cx="689576" cy="647083"/>
            <a:chOff x="0" y="0"/>
            <a:chExt cx="12463730" cy="9279959"/>
          </a:xfrm>
        </p:grpSpPr>
        <p:sp>
          <p:nvSpPr>
            <p:cNvPr id="5" name="椭圆 5"/>
            <p:cNvSpPr>
              <a:spLocks noChangeArrowheads="1"/>
            </p:cNvSpPr>
            <p:nvPr/>
          </p:nvSpPr>
          <p:spPr bwMode="auto">
            <a:xfrm rot="17654843">
              <a:off x="2770714" y="611512"/>
              <a:ext cx="1821541" cy="603993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椭圆 5"/>
            <p:cNvSpPr>
              <a:spLocks noChangeArrowheads="1"/>
            </p:cNvSpPr>
            <p:nvPr/>
          </p:nvSpPr>
          <p:spPr bwMode="auto">
            <a:xfrm rot="17654843">
              <a:off x="8243321" y="2987775"/>
              <a:ext cx="1821541" cy="603993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椭圆 5"/>
            <p:cNvSpPr>
              <a:spLocks noChangeArrowheads="1"/>
            </p:cNvSpPr>
            <p:nvPr/>
          </p:nvSpPr>
          <p:spPr bwMode="auto">
            <a:xfrm rot="5568637">
              <a:off x="2405421" y="1481606"/>
              <a:ext cx="1680787" cy="649162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椭圆 5"/>
            <p:cNvSpPr>
              <a:spLocks noChangeArrowheads="1"/>
            </p:cNvSpPr>
            <p:nvPr/>
          </p:nvSpPr>
          <p:spPr bwMode="auto">
            <a:xfrm rot="16441754">
              <a:off x="8526874" y="1956637"/>
              <a:ext cx="1830219" cy="6043491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5"/>
            <p:cNvSpPr>
              <a:spLocks noChangeArrowheads="1"/>
            </p:cNvSpPr>
            <p:nvPr/>
          </p:nvSpPr>
          <p:spPr bwMode="auto">
            <a:xfrm rot="14857024">
              <a:off x="2376812" y="2863720"/>
              <a:ext cx="2172737" cy="65527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 rot="4071505">
              <a:off x="8109088" y="514583"/>
              <a:ext cx="2277756" cy="618451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5"/>
            <p:cNvSpPr>
              <a:spLocks noChangeArrowheads="1"/>
            </p:cNvSpPr>
            <p:nvPr/>
          </p:nvSpPr>
          <p:spPr bwMode="auto">
            <a:xfrm rot="13127628">
              <a:off x="4191902" y="4237601"/>
              <a:ext cx="1636042" cy="4836860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椭圆 5"/>
            <p:cNvSpPr>
              <a:spLocks noChangeArrowheads="1"/>
            </p:cNvSpPr>
            <p:nvPr/>
          </p:nvSpPr>
          <p:spPr bwMode="auto">
            <a:xfrm rot="13314377">
              <a:off x="7038878" y="920119"/>
              <a:ext cx="1645619" cy="430052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8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 rot="352707">
              <a:off x="5801383" y="0"/>
              <a:ext cx="1772403" cy="4752556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椭圆 5"/>
            <p:cNvSpPr>
              <a:spLocks noChangeArrowheads="1"/>
            </p:cNvSpPr>
            <p:nvPr/>
          </p:nvSpPr>
          <p:spPr bwMode="auto">
            <a:xfrm>
              <a:off x="5543493" y="4721390"/>
              <a:ext cx="2060016" cy="45199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8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" name="椭圆 5"/>
            <p:cNvSpPr>
              <a:spLocks noChangeArrowheads="1"/>
            </p:cNvSpPr>
            <p:nvPr/>
          </p:nvSpPr>
          <p:spPr bwMode="auto">
            <a:xfrm rot="19232120">
              <a:off x="3815776" y="159115"/>
              <a:ext cx="1909511" cy="5281812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椭圆 5"/>
            <p:cNvSpPr>
              <a:spLocks noChangeArrowheads="1"/>
            </p:cNvSpPr>
            <p:nvPr/>
          </p:nvSpPr>
          <p:spPr bwMode="auto">
            <a:xfrm rot="8213685">
              <a:off x="7348069" y="4032106"/>
              <a:ext cx="1912542" cy="5247853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7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312" y="4731930"/>
            <a:ext cx="6585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3408BFDE-A7BC-406B-A9FD-0881E389B5D9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457200" y="843606"/>
            <a:ext cx="8229600" cy="374431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9" name="内容占位符 3"/>
          <p:cNvSpPr txBox="1">
            <a:spLocks/>
          </p:cNvSpPr>
          <p:nvPr userDrawn="1"/>
        </p:nvSpPr>
        <p:spPr>
          <a:xfrm>
            <a:off x="557524" y="1419654"/>
            <a:ext cx="8136678" cy="3240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23" name="内容占位符 2"/>
          <p:cNvSpPr>
            <a:spLocks noGrp="1"/>
          </p:cNvSpPr>
          <p:nvPr>
            <p:ph idx="10"/>
          </p:nvPr>
        </p:nvSpPr>
        <p:spPr>
          <a:xfrm>
            <a:off x="531906" y="1491660"/>
            <a:ext cx="8154894" cy="309625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4" name="竖排标题 1"/>
          <p:cNvSpPr>
            <a:spLocks noGrp="1"/>
          </p:cNvSpPr>
          <p:nvPr>
            <p:ph type="title" orient="vert"/>
          </p:nvPr>
        </p:nvSpPr>
        <p:spPr>
          <a:xfrm>
            <a:off x="1187718" y="140440"/>
            <a:ext cx="6096000" cy="598506"/>
          </a:xfrm>
          <a:prstGeom prst="rect">
            <a:avLst/>
          </a:prstGeom>
        </p:spPr>
        <p:txBody>
          <a:bodyPr vert="horz"/>
          <a:lstStyle>
            <a:lvl1pPr algn="l">
              <a:defRPr sz="2600" b="1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16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34"/>
          <p:cNvGrpSpPr>
            <a:grpSpLocks/>
          </p:cNvGrpSpPr>
          <p:nvPr userDrawn="1"/>
        </p:nvGrpSpPr>
        <p:grpSpPr bwMode="auto">
          <a:xfrm>
            <a:off x="275771" y="344940"/>
            <a:ext cx="3735387" cy="3698875"/>
            <a:chOff x="0" y="0"/>
            <a:chExt cx="3102120" cy="3072590"/>
          </a:xfrm>
        </p:grpSpPr>
        <p:sp>
          <p:nvSpPr>
            <p:cNvPr id="9" name="椭圆 5"/>
            <p:cNvSpPr>
              <a:spLocks noChangeArrowheads="1"/>
            </p:cNvSpPr>
            <p:nvPr/>
          </p:nvSpPr>
          <p:spPr bwMode="auto">
            <a:xfrm rot="7424618">
              <a:off x="621523" y="340971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" name="椭圆 5"/>
            <p:cNvSpPr>
              <a:spLocks noChangeArrowheads="1"/>
            </p:cNvSpPr>
            <p:nvPr/>
          </p:nvSpPr>
          <p:spPr bwMode="auto">
            <a:xfrm rot="8324619">
              <a:off x="725136" y="218275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" name="椭圆 5"/>
            <p:cNvSpPr>
              <a:spLocks noChangeArrowheads="1"/>
            </p:cNvSpPr>
            <p:nvPr/>
          </p:nvSpPr>
          <p:spPr bwMode="auto">
            <a:xfrm rot="9224619">
              <a:off x="895160" y="9608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椭圆 5"/>
            <p:cNvSpPr>
              <a:spLocks noChangeArrowheads="1"/>
            </p:cNvSpPr>
            <p:nvPr/>
          </p:nvSpPr>
          <p:spPr bwMode="auto">
            <a:xfrm rot="10124619">
              <a:off x="1058122" y="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 rot="11024619">
              <a:off x="1295608" y="1457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" name="椭圆 5"/>
            <p:cNvSpPr>
              <a:spLocks noChangeArrowheads="1"/>
            </p:cNvSpPr>
            <p:nvPr/>
          </p:nvSpPr>
          <p:spPr bwMode="auto">
            <a:xfrm rot="11924619">
              <a:off x="1474194" y="3010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" name="椭圆 5"/>
            <p:cNvSpPr>
              <a:spLocks noChangeArrowheads="1"/>
            </p:cNvSpPr>
            <p:nvPr/>
          </p:nvSpPr>
          <p:spPr bwMode="auto">
            <a:xfrm rot="12824619">
              <a:off x="1648441" y="9608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" name="椭圆 5"/>
            <p:cNvSpPr>
              <a:spLocks noChangeArrowheads="1"/>
            </p:cNvSpPr>
            <p:nvPr/>
          </p:nvSpPr>
          <p:spPr bwMode="auto">
            <a:xfrm rot="13724619">
              <a:off x="1839423" y="25931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" name="椭圆 5"/>
            <p:cNvSpPr>
              <a:spLocks noChangeArrowheads="1"/>
            </p:cNvSpPr>
            <p:nvPr/>
          </p:nvSpPr>
          <p:spPr bwMode="auto">
            <a:xfrm rot="14624619">
              <a:off x="1940154" y="435272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椭圆 5"/>
            <p:cNvSpPr>
              <a:spLocks noChangeArrowheads="1"/>
            </p:cNvSpPr>
            <p:nvPr/>
          </p:nvSpPr>
          <p:spPr bwMode="auto">
            <a:xfrm rot="15524617">
              <a:off x="2012056" y="61915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椭圆 5"/>
            <p:cNvSpPr>
              <a:spLocks noChangeArrowheads="1"/>
            </p:cNvSpPr>
            <p:nvPr/>
          </p:nvSpPr>
          <p:spPr bwMode="auto">
            <a:xfrm rot="16424617">
              <a:off x="2011137" y="81184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" name="椭圆 5"/>
            <p:cNvSpPr>
              <a:spLocks noChangeArrowheads="1"/>
            </p:cNvSpPr>
            <p:nvPr/>
          </p:nvSpPr>
          <p:spPr bwMode="auto">
            <a:xfrm rot="17324617">
              <a:off x="1966106" y="1012682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" name="椭圆 5"/>
            <p:cNvSpPr>
              <a:spLocks noChangeArrowheads="1"/>
            </p:cNvSpPr>
            <p:nvPr/>
          </p:nvSpPr>
          <p:spPr bwMode="auto">
            <a:xfrm rot="18224617">
              <a:off x="1866209" y="1163792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" name="椭圆 5"/>
            <p:cNvSpPr>
              <a:spLocks noChangeArrowheads="1"/>
            </p:cNvSpPr>
            <p:nvPr/>
          </p:nvSpPr>
          <p:spPr bwMode="auto">
            <a:xfrm rot="19124617">
              <a:off x="1758064" y="132261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" name="椭圆 5"/>
            <p:cNvSpPr>
              <a:spLocks noChangeArrowheads="1"/>
            </p:cNvSpPr>
            <p:nvPr/>
          </p:nvSpPr>
          <p:spPr bwMode="auto">
            <a:xfrm rot="20024617">
              <a:off x="1583583" y="143952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" name="椭圆 5"/>
            <p:cNvSpPr>
              <a:spLocks noChangeArrowheads="1"/>
            </p:cNvSpPr>
            <p:nvPr/>
          </p:nvSpPr>
          <p:spPr bwMode="auto">
            <a:xfrm rot="20924617">
              <a:off x="1365191" y="149571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" name="椭圆 5"/>
            <p:cNvSpPr>
              <a:spLocks noChangeArrowheads="1"/>
            </p:cNvSpPr>
            <p:nvPr/>
          </p:nvSpPr>
          <p:spPr bwMode="auto">
            <a:xfrm rot="224618">
              <a:off x="1179673" y="1547416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" name="椭圆 5"/>
            <p:cNvSpPr>
              <a:spLocks noChangeArrowheads="1"/>
            </p:cNvSpPr>
            <p:nvPr/>
          </p:nvSpPr>
          <p:spPr bwMode="auto">
            <a:xfrm rot="1124618">
              <a:off x="960765" y="149377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" name="椭圆 5"/>
            <p:cNvSpPr>
              <a:spLocks noChangeArrowheads="1"/>
            </p:cNvSpPr>
            <p:nvPr/>
          </p:nvSpPr>
          <p:spPr bwMode="auto">
            <a:xfrm rot="2024618">
              <a:off x="778287" y="1426765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" name="椭圆 5"/>
            <p:cNvSpPr>
              <a:spLocks noChangeArrowheads="1"/>
            </p:cNvSpPr>
            <p:nvPr/>
          </p:nvSpPr>
          <p:spPr bwMode="auto">
            <a:xfrm rot="2924618">
              <a:off x="594737" y="129839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椭圆 5"/>
            <p:cNvSpPr>
              <a:spLocks noChangeArrowheads="1"/>
            </p:cNvSpPr>
            <p:nvPr/>
          </p:nvSpPr>
          <p:spPr bwMode="auto">
            <a:xfrm rot="17324617">
              <a:off x="468668" y="514825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椭圆 5"/>
            <p:cNvSpPr>
              <a:spLocks noChangeArrowheads="1"/>
            </p:cNvSpPr>
            <p:nvPr/>
          </p:nvSpPr>
          <p:spPr bwMode="auto">
            <a:xfrm rot="3824618">
              <a:off x="467265" y="114020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椭圆 5"/>
            <p:cNvSpPr>
              <a:spLocks noChangeArrowheads="1"/>
            </p:cNvSpPr>
            <p:nvPr/>
          </p:nvSpPr>
          <p:spPr bwMode="auto">
            <a:xfrm rot="4724618">
              <a:off x="449895" y="93791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" name="椭圆 5"/>
            <p:cNvSpPr>
              <a:spLocks noChangeArrowheads="1"/>
            </p:cNvSpPr>
            <p:nvPr/>
          </p:nvSpPr>
          <p:spPr bwMode="auto">
            <a:xfrm rot="16424617">
              <a:off x="435110" y="72690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64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3" name="组合 35"/>
          <p:cNvGrpSpPr>
            <a:grpSpLocks/>
          </p:cNvGrpSpPr>
          <p:nvPr userDrawn="1"/>
        </p:nvGrpSpPr>
        <p:grpSpPr bwMode="auto">
          <a:xfrm rot="13787496">
            <a:off x="4192563" y="3218921"/>
            <a:ext cx="1079500" cy="1068387"/>
            <a:chOff x="0" y="0"/>
            <a:chExt cx="3102120" cy="3072590"/>
          </a:xfrm>
        </p:grpSpPr>
        <p:sp>
          <p:nvSpPr>
            <p:cNvPr id="34" name="椭圆 5"/>
            <p:cNvSpPr>
              <a:spLocks noChangeArrowheads="1"/>
            </p:cNvSpPr>
            <p:nvPr/>
          </p:nvSpPr>
          <p:spPr bwMode="auto">
            <a:xfrm rot="7424618">
              <a:off x="621523" y="340971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椭圆 5"/>
            <p:cNvSpPr>
              <a:spLocks noChangeArrowheads="1"/>
            </p:cNvSpPr>
            <p:nvPr/>
          </p:nvSpPr>
          <p:spPr bwMode="auto">
            <a:xfrm rot="8324619">
              <a:off x="725136" y="218275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椭圆 5"/>
            <p:cNvSpPr>
              <a:spLocks noChangeArrowheads="1"/>
            </p:cNvSpPr>
            <p:nvPr/>
          </p:nvSpPr>
          <p:spPr bwMode="auto">
            <a:xfrm rot="9224619">
              <a:off x="895160" y="9608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7" name="椭圆 5"/>
            <p:cNvSpPr>
              <a:spLocks noChangeArrowheads="1"/>
            </p:cNvSpPr>
            <p:nvPr/>
          </p:nvSpPr>
          <p:spPr bwMode="auto">
            <a:xfrm rot="10124619">
              <a:off x="1058122" y="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8" name="椭圆 5"/>
            <p:cNvSpPr>
              <a:spLocks noChangeArrowheads="1"/>
            </p:cNvSpPr>
            <p:nvPr/>
          </p:nvSpPr>
          <p:spPr bwMode="auto">
            <a:xfrm rot="11024619">
              <a:off x="1295608" y="1457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9" name="椭圆 5"/>
            <p:cNvSpPr>
              <a:spLocks noChangeArrowheads="1"/>
            </p:cNvSpPr>
            <p:nvPr/>
          </p:nvSpPr>
          <p:spPr bwMode="auto">
            <a:xfrm rot="11924619">
              <a:off x="1474194" y="3010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0" name="椭圆 5"/>
            <p:cNvSpPr>
              <a:spLocks noChangeArrowheads="1"/>
            </p:cNvSpPr>
            <p:nvPr/>
          </p:nvSpPr>
          <p:spPr bwMode="auto">
            <a:xfrm rot="12824619">
              <a:off x="1648441" y="9608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" name="椭圆 5"/>
            <p:cNvSpPr>
              <a:spLocks noChangeArrowheads="1"/>
            </p:cNvSpPr>
            <p:nvPr/>
          </p:nvSpPr>
          <p:spPr bwMode="auto">
            <a:xfrm rot="13724619">
              <a:off x="1839423" y="25931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2" name="椭圆 5"/>
            <p:cNvSpPr>
              <a:spLocks noChangeArrowheads="1"/>
            </p:cNvSpPr>
            <p:nvPr/>
          </p:nvSpPr>
          <p:spPr bwMode="auto">
            <a:xfrm rot="14624619">
              <a:off x="1940154" y="435272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椭圆 5"/>
            <p:cNvSpPr>
              <a:spLocks noChangeArrowheads="1"/>
            </p:cNvSpPr>
            <p:nvPr/>
          </p:nvSpPr>
          <p:spPr bwMode="auto">
            <a:xfrm rot="15524617">
              <a:off x="2012056" y="61915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4" name="椭圆 5"/>
            <p:cNvSpPr>
              <a:spLocks noChangeArrowheads="1"/>
            </p:cNvSpPr>
            <p:nvPr/>
          </p:nvSpPr>
          <p:spPr bwMode="auto">
            <a:xfrm rot="16424617">
              <a:off x="2011137" y="81184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5" name="椭圆 5"/>
            <p:cNvSpPr>
              <a:spLocks noChangeArrowheads="1"/>
            </p:cNvSpPr>
            <p:nvPr/>
          </p:nvSpPr>
          <p:spPr bwMode="auto">
            <a:xfrm rot="17324617">
              <a:off x="1966106" y="1012682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6" name="椭圆 5"/>
            <p:cNvSpPr>
              <a:spLocks noChangeArrowheads="1"/>
            </p:cNvSpPr>
            <p:nvPr/>
          </p:nvSpPr>
          <p:spPr bwMode="auto">
            <a:xfrm rot="18224617">
              <a:off x="1866209" y="1163792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7" name="椭圆 5"/>
            <p:cNvSpPr>
              <a:spLocks noChangeArrowheads="1"/>
            </p:cNvSpPr>
            <p:nvPr/>
          </p:nvSpPr>
          <p:spPr bwMode="auto">
            <a:xfrm rot="19124617">
              <a:off x="1758064" y="132261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椭圆 5"/>
            <p:cNvSpPr>
              <a:spLocks noChangeArrowheads="1"/>
            </p:cNvSpPr>
            <p:nvPr/>
          </p:nvSpPr>
          <p:spPr bwMode="auto">
            <a:xfrm rot="20024617">
              <a:off x="1583583" y="143952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9" name="椭圆 5"/>
            <p:cNvSpPr>
              <a:spLocks noChangeArrowheads="1"/>
            </p:cNvSpPr>
            <p:nvPr/>
          </p:nvSpPr>
          <p:spPr bwMode="auto">
            <a:xfrm rot="20924617">
              <a:off x="1365191" y="149571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0" name="椭圆 5"/>
            <p:cNvSpPr>
              <a:spLocks noChangeArrowheads="1"/>
            </p:cNvSpPr>
            <p:nvPr/>
          </p:nvSpPr>
          <p:spPr bwMode="auto">
            <a:xfrm rot="224618">
              <a:off x="1179673" y="1547416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" name="椭圆 5"/>
            <p:cNvSpPr>
              <a:spLocks noChangeArrowheads="1"/>
            </p:cNvSpPr>
            <p:nvPr/>
          </p:nvSpPr>
          <p:spPr bwMode="auto">
            <a:xfrm rot="1124618">
              <a:off x="960765" y="149377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椭圆 5"/>
            <p:cNvSpPr>
              <a:spLocks noChangeArrowheads="1"/>
            </p:cNvSpPr>
            <p:nvPr/>
          </p:nvSpPr>
          <p:spPr bwMode="auto">
            <a:xfrm rot="2024618">
              <a:off x="778287" y="1426765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" name="椭圆 5"/>
            <p:cNvSpPr>
              <a:spLocks noChangeArrowheads="1"/>
            </p:cNvSpPr>
            <p:nvPr/>
          </p:nvSpPr>
          <p:spPr bwMode="auto">
            <a:xfrm rot="2924618">
              <a:off x="594737" y="129839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椭圆 5"/>
            <p:cNvSpPr>
              <a:spLocks noChangeArrowheads="1"/>
            </p:cNvSpPr>
            <p:nvPr/>
          </p:nvSpPr>
          <p:spPr bwMode="auto">
            <a:xfrm rot="17324617">
              <a:off x="468668" y="514825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椭圆 5"/>
            <p:cNvSpPr>
              <a:spLocks noChangeArrowheads="1"/>
            </p:cNvSpPr>
            <p:nvPr/>
          </p:nvSpPr>
          <p:spPr bwMode="auto">
            <a:xfrm rot="3824618">
              <a:off x="467265" y="114020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椭圆 5"/>
            <p:cNvSpPr>
              <a:spLocks noChangeArrowheads="1"/>
            </p:cNvSpPr>
            <p:nvPr/>
          </p:nvSpPr>
          <p:spPr bwMode="auto">
            <a:xfrm rot="4724618">
              <a:off x="449895" y="93791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7" name="椭圆 5"/>
            <p:cNvSpPr>
              <a:spLocks noChangeArrowheads="1"/>
            </p:cNvSpPr>
            <p:nvPr/>
          </p:nvSpPr>
          <p:spPr bwMode="auto">
            <a:xfrm rot="16424617">
              <a:off x="435110" y="72690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64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58" name="组合 60"/>
          <p:cNvGrpSpPr>
            <a:grpSpLocks/>
          </p:cNvGrpSpPr>
          <p:nvPr userDrawn="1"/>
        </p:nvGrpSpPr>
        <p:grpSpPr bwMode="auto">
          <a:xfrm rot="13787496">
            <a:off x="5541131" y="913146"/>
            <a:ext cx="522287" cy="517525"/>
            <a:chOff x="0" y="0"/>
            <a:chExt cx="3102120" cy="3072590"/>
          </a:xfrm>
        </p:grpSpPr>
        <p:sp>
          <p:nvSpPr>
            <p:cNvPr id="59" name="椭圆 5"/>
            <p:cNvSpPr>
              <a:spLocks noChangeArrowheads="1"/>
            </p:cNvSpPr>
            <p:nvPr/>
          </p:nvSpPr>
          <p:spPr bwMode="auto">
            <a:xfrm rot="7424618">
              <a:off x="621523" y="340971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0" name="椭圆 5"/>
            <p:cNvSpPr>
              <a:spLocks noChangeArrowheads="1"/>
            </p:cNvSpPr>
            <p:nvPr/>
          </p:nvSpPr>
          <p:spPr bwMode="auto">
            <a:xfrm rot="8324619">
              <a:off x="725136" y="218275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" name="椭圆 5"/>
            <p:cNvSpPr>
              <a:spLocks noChangeArrowheads="1"/>
            </p:cNvSpPr>
            <p:nvPr/>
          </p:nvSpPr>
          <p:spPr bwMode="auto">
            <a:xfrm rot="9224619">
              <a:off x="895160" y="9608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2" name="椭圆 5"/>
            <p:cNvSpPr>
              <a:spLocks noChangeArrowheads="1"/>
            </p:cNvSpPr>
            <p:nvPr/>
          </p:nvSpPr>
          <p:spPr bwMode="auto">
            <a:xfrm rot="10124619">
              <a:off x="1058122" y="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3" name="椭圆 5"/>
            <p:cNvSpPr>
              <a:spLocks noChangeArrowheads="1"/>
            </p:cNvSpPr>
            <p:nvPr/>
          </p:nvSpPr>
          <p:spPr bwMode="auto">
            <a:xfrm rot="11024619">
              <a:off x="1295608" y="1457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4" name="椭圆 5"/>
            <p:cNvSpPr>
              <a:spLocks noChangeArrowheads="1"/>
            </p:cNvSpPr>
            <p:nvPr/>
          </p:nvSpPr>
          <p:spPr bwMode="auto">
            <a:xfrm rot="11924619">
              <a:off x="1474194" y="3010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5" name="椭圆 5"/>
            <p:cNvSpPr>
              <a:spLocks noChangeArrowheads="1"/>
            </p:cNvSpPr>
            <p:nvPr/>
          </p:nvSpPr>
          <p:spPr bwMode="auto">
            <a:xfrm rot="12824619">
              <a:off x="1648441" y="9608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6" name="椭圆 5"/>
            <p:cNvSpPr>
              <a:spLocks noChangeArrowheads="1"/>
            </p:cNvSpPr>
            <p:nvPr/>
          </p:nvSpPr>
          <p:spPr bwMode="auto">
            <a:xfrm rot="13724619">
              <a:off x="1839423" y="25931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7" name="椭圆 5"/>
            <p:cNvSpPr>
              <a:spLocks noChangeArrowheads="1"/>
            </p:cNvSpPr>
            <p:nvPr/>
          </p:nvSpPr>
          <p:spPr bwMode="auto">
            <a:xfrm rot="14624619">
              <a:off x="1940154" y="435272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8" name="椭圆 5"/>
            <p:cNvSpPr>
              <a:spLocks noChangeArrowheads="1"/>
            </p:cNvSpPr>
            <p:nvPr/>
          </p:nvSpPr>
          <p:spPr bwMode="auto">
            <a:xfrm rot="15524617">
              <a:off x="2012056" y="61915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9" name="椭圆 5"/>
            <p:cNvSpPr>
              <a:spLocks noChangeArrowheads="1"/>
            </p:cNvSpPr>
            <p:nvPr/>
          </p:nvSpPr>
          <p:spPr bwMode="auto">
            <a:xfrm rot="16424617">
              <a:off x="2011137" y="811840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0" name="椭圆 5"/>
            <p:cNvSpPr>
              <a:spLocks noChangeArrowheads="1"/>
            </p:cNvSpPr>
            <p:nvPr/>
          </p:nvSpPr>
          <p:spPr bwMode="auto">
            <a:xfrm rot="17324617">
              <a:off x="1966106" y="1012682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" name="椭圆 5"/>
            <p:cNvSpPr>
              <a:spLocks noChangeArrowheads="1"/>
            </p:cNvSpPr>
            <p:nvPr/>
          </p:nvSpPr>
          <p:spPr bwMode="auto">
            <a:xfrm rot="18224617">
              <a:off x="1866209" y="1163792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2" name="椭圆 5"/>
            <p:cNvSpPr>
              <a:spLocks noChangeArrowheads="1"/>
            </p:cNvSpPr>
            <p:nvPr/>
          </p:nvSpPr>
          <p:spPr bwMode="auto">
            <a:xfrm rot="19124617">
              <a:off x="1758064" y="132261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3" name="椭圆 5"/>
            <p:cNvSpPr>
              <a:spLocks noChangeArrowheads="1"/>
            </p:cNvSpPr>
            <p:nvPr/>
          </p:nvSpPr>
          <p:spPr bwMode="auto">
            <a:xfrm rot="20024617">
              <a:off x="1583583" y="143952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4" name="椭圆 5"/>
            <p:cNvSpPr>
              <a:spLocks noChangeArrowheads="1"/>
            </p:cNvSpPr>
            <p:nvPr/>
          </p:nvSpPr>
          <p:spPr bwMode="auto">
            <a:xfrm rot="20924617">
              <a:off x="1365191" y="149571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5" name="椭圆 5"/>
            <p:cNvSpPr>
              <a:spLocks noChangeArrowheads="1"/>
            </p:cNvSpPr>
            <p:nvPr/>
          </p:nvSpPr>
          <p:spPr bwMode="auto">
            <a:xfrm rot="224618">
              <a:off x="1179673" y="1547416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6" name="椭圆 5"/>
            <p:cNvSpPr>
              <a:spLocks noChangeArrowheads="1"/>
            </p:cNvSpPr>
            <p:nvPr/>
          </p:nvSpPr>
          <p:spPr bwMode="auto">
            <a:xfrm rot="1124618">
              <a:off x="960765" y="149377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7" name="椭圆 5"/>
            <p:cNvSpPr>
              <a:spLocks noChangeArrowheads="1"/>
            </p:cNvSpPr>
            <p:nvPr/>
          </p:nvSpPr>
          <p:spPr bwMode="auto">
            <a:xfrm rot="2024618">
              <a:off x="778287" y="1426765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8" name="椭圆 5"/>
            <p:cNvSpPr>
              <a:spLocks noChangeArrowheads="1"/>
            </p:cNvSpPr>
            <p:nvPr/>
          </p:nvSpPr>
          <p:spPr bwMode="auto">
            <a:xfrm rot="2924618">
              <a:off x="594737" y="1298393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9" name="椭圆 5"/>
            <p:cNvSpPr>
              <a:spLocks noChangeArrowheads="1"/>
            </p:cNvSpPr>
            <p:nvPr/>
          </p:nvSpPr>
          <p:spPr bwMode="auto">
            <a:xfrm rot="17324617">
              <a:off x="468668" y="514825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0" name="椭圆 5"/>
            <p:cNvSpPr>
              <a:spLocks noChangeArrowheads="1"/>
            </p:cNvSpPr>
            <p:nvPr/>
          </p:nvSpPr>
          <p:spPr bwMode="auto">
            <a:xfrm rot="3824618">
              <a:off x="467265" y="114020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1" name="椭圆 5"/>
            <p:cNvSpPr>
              <a:spLocks noChangeArrowheads="1"/>
            </p:cNvSpPr>
            <p:nvPr/>
          </p:nvSpPr>
          <p:spPr bwMode="auto">
            <a:xfrm rot="4724618">
              <a:off x="449895" y="937917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498DA4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" name="椭圆 5"/>
            <p:cNvSpPr>
              <a:spLocks noChangeArrowheads="1"/>
            </p:cNvSpPr>
            <p:nvPr/>
          </p:nvSpPr>
          <p:spPr bwMode="auto">
            <a:xfrm rot="16424617">
              <a:off x="435110" y="726908"/>
              <a:ext cx="654951" cy="152517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27E50">
                <a:alpha val="64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3" name="TextBox 85"/>
          <p:cNvSpPr>
            <a:spLocks noChangeArrowheads="1"/>
          </p:cNvSpPr>
          <p:nvPr userDrawn="1"/>
        </p:nvSpPr>
        <p:spPr bwMode="auto">
          <a:xfrm>
            <a:off x="4325788" y="1885735"/>
            <a:ext cx="386590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CC006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Thank </a:t>
            </a:r>
            <a:r>
              <a:rPr lang="en-US" altLang="zh-CN" sz="6000" b="1" dirty="0" smtClean="0">
                <a:solidFill>
                  <a:srgbClr val="CC0066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You!</a:t>
            </a:r>
            <a:endParaRPr lang="zh-CN" altLang="en-US" sz="6000" b="1" dirty="0">
              <a:solidFill>
                <a:srgbClr val="CC0066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591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D1DC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52" r:id="rId4"/>
    <p:sldLayoutId id="2147483655" r:id="rId5"/>
    <p:sldLayoutId id="2147483659" r:id="rId6"/>
    <p:sldLayoutId id="2147483661" r:id="rId7"/>
    <p:sldLayoutId id="2147483662" r:id="rId8"/>
    <p:sldLayoutId id="2147483658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marL="914400" indent="-914400"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wang90/SmartRefreshLayout/blob/master/art/md_property.m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1760" y="1707678"/>
            <a:ext cx="7452240" cy="1224102"/>
          </a:xfrm>
        </p:spPr>
        <p:txBody>
          <a:bodyPr/>
          <a:lstStyle/>
          <a:p>
            <a:r>
              <a:rPr lang="en-US" altLang="zh-CN" dirty="0" smtClean="0"/>
              <a:t>SmartRefreshLayout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竖排标题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SmartRefreshLayout</a:t>
            </a:r>
            <a:r>
              <a:rPr lang="zh-CN" altLang="en-US" dirty="0">
                <a:sym typeface="微软雅黑" panose="020B0503020204020204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智能刷新控件</a:t>
            </a:r>
            <a:endParaRPr lang="en-US" altLang="zh-CN" dirty="0" smtClean="0"/>
          </a:p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下拉刷新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上</a:t>
            </a:r>
            <a:r>
              <a:rPr lang="zh-CN" altLang="en-US" sz="2000" dirty="0" smtClean="0"/>
              <a:t>拉加载更多</a:t>
            </a:r>
            <a:endParaRPr lang="en-US" altLang="zh-CN" sz="2000" dirty="0" smtClean="0"/>
          </a:p>
          <a:p>
            <a:r>
              <a:rPr lang="zh-CN" altLang="en-US" sz="2000" dirty="0"/>
              <a:t>支持嵌套</a:t>
            </a:r>
          </a:p>
          <a:p>
            <a:r>
              <a:rPr lang="zh-CN" altLang="en-US" sz="2000" dirty="0" smtClean="0"/>
              <a:t>智能控制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0699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竖排标题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SmartRefreshLayout</a:t>
            </a:r>
            <a:r>
              <a:rPr lang="zh-CN" altLang="en-US" dirty="0">
                <a:sym typeface="微软雅黑" panose="020B0503020204020204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特点：对</a:t>
            </a:r>
            <a:r>
              <a:rPr lang="zh-CN" altLang="en-US" dirty="0"/>
              <a:t>下拉刷新功能进行系统的拆分、</a:t>
            </a:r>
            <a:r>
              <a:rPr lang="zh-CN" altLang="en-US" dirty="0" smtClean="0"/>
              <a:t>组合</a:t>
            </a:r>
            <a:endParaRPr lang="en-US" altLang="zh-CN" dirty="0" smtClean="0"/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RefreshLayout 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下</a:t>
            </a:r>
            <a:r>
              <a:rPr lang="zh-CN" altLang="en-US" sz="2000" dirty="0"/>
              <a:t>拉的基本功能，包括布局测量、滑动事件处理、参数设定等等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RefreshContent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对</a:t>
            </a:r>
            <a:r>
              <a:rPr lang="zh-CN" altLang="en-US" sz="2000" dirty="0"/>
              <a:t>不同内容的统一封装，包括判断是否可滚动、回弹判断、智能识别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RefreshHeader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下</a:t>
            </a:r>
            <a:r>
              <a:rPr lang="zh-CN" altLang="en-US" sz="2000" dirty="0"/>
              <a:t>拉头部的实现和显示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RefreshFooter </a:t>
            </a:r>
            <a:r>
              <a:rPr lang="en-US" altLang="zh-CN" sz="2000" dirty="0" smtClean="0"/>
              <a:t>  </a:t>
            </a:r>
            <a:r>
              <a:rPr lang="zh-CN" altLang="en-US" sz="2000" dirty="0" smtClean="0"/>
              <a:t>上</a:t>
            </a:r>
            <a:r>
              <a:rPr lang="zh-CN" altLang="en-US" sz="2000" dirty="0"/>
              <a:t>拉底部的实现和</a:t>
            </a:r>
            <a:r>
              <a:rPr lang="zh-CN" altLang="en-US" sz="2000" dirty="0" smtClean="0"/>
              <a:t>显示</a:t>
            </a:r>
            <a:endParaRPr lang="en-US" altLang="zh-CN" sz="2000" dirty="0" smtClean="0"/>
          </a:p>
          <a:p>
            <a:pPr lvl="1">
              <a:spcBef>
                <a:spcPts val="0"/>
              </a:spcBef>
            </a:pPr>
            <a:endParaRPr lang="en-US" altLang="zh-CN" sz="2000" dirty="0" smtClean="0"/>
          </a:p>
          <a:p>
            <a:pPr marL="457200" lvl="1" indent="0">
              <a:buNone/>
            </a:pPr>
            <a:r>
              <a:rPr lang="zh-CN" altLang="en-US" sz="1800" dirty="0" smtClean="0">
                <a:solidFill>
                  <a:srgbClr val="FF0000"/>
                </a:solidFill>
              </a:rPr>
              <a:t>参考： </a:t>
            </a:r>
            <a:r>
              <a:rPr lang="en-US" altLang="zh-CN" sz="1800" dirty="0" smtClean="0">
                <a:solidFill>
                  <a:srgbClr val="FF0000"/>
                </a:solidFill>
              </a:rPr>
              <a:t>https</a:t>
            </a:r>
            <a:r>
              <a:rPr lang="en-US" altLang="zh-CN" sz="1800" dirty="0">
                <a:solidFill>
                  <a:srgbClr val="FF0000"/>
                </a:solidFill>
              </a:rPr>
              <a:t>://</a:t>
            </a:r>
            <a:r>
              <a:rPr lang="en-US" altLang="zh-CN" sz="1800" dirty="0" smtClean="0">
                <a:solidFill>
                  <a:srgbClr val="FF0000"/>
                </a:solidFill>
              </a:rPr>
              <a:t>segmentfault.com/a/1190000010066071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9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竖排标题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SmartRefreshLayout</a:t>
            </a:r>
            <a:r>
              <a:rPr lang="zh-CN" altLang="en-US" dirty="0">
                <a:sym typeface="微软雅黑" panose="020B0503020204020204" pitchFamily="34" charset="-122"/>
              </a:rPr>
              <a:t>简介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 smtClean="0"/>
              <a:t>4</a:t>
            </a:r>
            <a:r>
              <a:rPr lang="zh-CN" altLang="en-US" dirty="0" smtClean="0"/>
              <a:t>种下拉刷新样式</a:t>
            </a:r>
            <a:r>
              <a:rPr lang="en-US" altLang="zh-CN" sz="1800" dirty="0" smtClean="0"/>
              <a:t>(com.scwang.smartrefresh.layout.header)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 smtClean="0"/>
              <a:t>BezierRadarHeader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 smtClean="0"/>
              <a:t>ClassicsHeader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 smtClean="0"/>
              <a:t>FalsifyHeader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 smtClean="0"/>
              <a:t>TwoLevelHeader</a:t>
            </a:r>
          </a:p>
          <a:p>
            <a:pPr>
              <a:spcBef>
                <a:spcPts val="0"/>
              </a:spcBef>
            </a:pPr>
            <a:r>
              <a:rPr lang="en-US" altLang="zh-CN" dirty="0" smtClean="0"/>
              <a:t>3</a:t>
            </a:r>
            <a:r>
              <a:rPr lang="zh-CN" altLang="en-US" dirty="0" smtClean="0"/>
              <a:t>种上拉加载样式</a:t>
            </a:r>
            <a:r>
              <a:rPr lang="en-US" altLang="zh-CN" sz="1800" dirty="0" smtClean="0"/>
              <a:t>(com.scwang.smartrefresh.layout.footer)</a:t>
            </a:r>
            <a:endParaRPr lang="en-US" altLang="zh-CN" sz="1800" dirty="0"/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BallPulseFooter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ClassicsFooter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 smtClean="0"/>
              <a:t>FalsifyFooter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348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竖排标题 3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>
                <a:sym typeface="微软雅黑" panose="020B0503020204020204" pitchFamily="34" charset="-122"/>
              </a:rPr>
              <a:t>更多下拉刷新方式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 smtClean="0"/>
              <a:t>SmartRefreshHeader</a:t>
            </a:r>
            <a:endParaRPr lang="en-US" altLang="zh-CN" sz="1800" dirty="0" smtClean="0"/>
          </a:p>
        </p:txBody>
      </p:sp>
      <p:pic>
        <p:nvPicPr>
          <p:cNvPr id="2050" name="Picture 2" descr="https://upload-images.jianshu.io/upload_images/6127340-351518b837e67cfa.png?imageMogr2/auto-orient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66" y="1347648"/>
            <a:ext cx="3578722" cy="352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3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6" name="组合 14"/>
          <p:cNvGrpSpPr>
            <a:grpSpLocks/>
          </p:cNvGrpSpPr>
          <p:nvPr/>
        </p:nvGrpSpPr>
        <p:grpSpPr bwMode="auto">
          <a:xfrm rot="2108365" flipV="1">
            <a:off x="1105568" y="4190669"/>
            <a:ext cx="609600" cy="576263"/>
            <a:chOff x="0" y="0"/>
            <a:chExt cx="1630597" cy="2119745"/>
          </a:xfrm>
        </p:grpSpPr>
        <p:sp>
          <p:nvSpPr>
            <p:cNvPr id="4107" name="椭圆 5"/>
            <p:cNvSpPr>
              <a:spLocks noChangeArrowheads="1"/>
            </p:cNvSpPr>
            <p:nvPr/>
          </p:nvSpPr>
          <p:spPr bwMode="auto">
            <a:xfrm rot="12652035">
              <a:off x="0" y="0"/>
              <a:ext cx="651879" cy="2096960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8" name="椭圆 5"/>
            <p:cNvSpPr>
              <a:spLocks noChangeArrowheads="1"/>
            </p:cNvSpPr>
            <p:nvPr/>
          </p:nvSpPr>
          <p:spPr bwMode="auto">
            <a:xfrm rot="735593">
              <a:off x="303593" y="102717"/>
              <a:ext cx="700839" cy="19668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9" name="椭圆 5"/>
            <p:cNvSpPr>
              <a:spLocks noChangeArrowheads="1"/>
            </p:cNvSpPr>
            <p:nvPr/>
          </p:nvSpPr>
          <p:spPr bwMode="auto">
            <a:xfrm rot="20991934">
              <a:off x="647630" y="101041"/>
              <a:ext cx="680843" cy="201870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10" name="椭圆 5"/>
            <p:cNvSpPr>
              <a:spLocks noChangeArrowheads="1"/>
            </p:cNvSpPr>
            <p:nvPr/>
          </p:nvSpPr>
          <p:spPr bwMode="auto">
            <a:xfrm rot="19847620">
              <a:off x="995842" y="21627"/>
              <a:ext cx="634755" cy="200459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7" name="组合 14"/>
          <p:cNvGrpSpPr>
            <a:grpSpLocks/>
          </p:cNvGrpSpPr>
          <p:nvPr/>
        </p:nvGrpSpPr>
        <p:grpSpPr bwMode="auto">
          <a:xfrm rot="8399407" flipV="1">
            <a:off x="1109179" y="348766"/>
            <a:ext cx="609600" cy="576263"/>
            <a:chOff x="0" y="0"/>
            <a:chExt cx="1630597" cy="2119745"/>
          </a:xfrm>
        </p:grpSpPr>
        <p:sp>
          <p:nvSpPr>
            <p:cNvPr id="28" name="椭圆 5"/>
            <p:cNvSpPr>
              <a:spLocks noChangeArrowheads="1"/>
            </p:cNvSpPr>
            <p:nvPr/>
          </p:nvSpPr>
          <p:spPr bwMode="auto">
            <a:xfrm rot="12652035">
              <a:off x="0" y="0"/>
              <a:ext cx="651879" cy="2096960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椭圆 5"/>
            <p:cNvSpPr>
              <a:spLocks noChangeArrowheads="1"/>
            </p:cNvSpPr>
            <p:nvPr/>
          </p:nvSpPr>
          <p:spPr bwMode="auto">
            <a:xfrm rot="735593">
              <a:off x="303593" y="102717"/>
              <a:ext cx="700839" cy="19668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椭圆 5"/>
            <p:cNvSpPr>
              <a:spLocks noChangeArrowheads="1"/>
            </p:cNvSpPr>
            <p:nvPr/>
          </p:nvSpPr>
          <p:spPr bwMode="auto">
            <a:xfrm rot="20991934">
              <a:off x="647630" y="101041"/>
              <a:ext cx="680843" cy="201870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椭圆 5"/>
            <p:cNvSpPr>
              <a:spLocks noChangeArrowheads="1"/>
            </p:cNvSpPr>
            <p:nvPr/>
          </p:nvSpPr>
          <p:spPr bwMode="auto">
            <a:xfrm rot="19847620">
              <a:off x="995842" y="21627"/>
              <a:ext cx="634755" cy="200459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52053" y="3147798"/>
            <a:ext cx="4211969" cy="492443"/>
            <a:chOff x="1752053" y="3948747"/>
            <a:chExt cx="4211969" cy="492443"/>
          </a:xfrm>
        </p:grpSpPr>
        <p:sp>
          <p:nvSpPr>
            <p:cNvPr id="4122" name="TextBox 31"/>
            <p:cNvSpPr>
              <a:spLocks noChangeArrowheads="1"/>
            </p:cNvSpPr>
            <p:nvPr/>
          </p:nvSpPr>
          <p:spPr bwMode="auto">
            <a:xfrm>
              <a:off x="2364022" y="3948747"/>
              <a:ext cx="3600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基本用法</a:t>
              </a:r>
              <a:endPara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15" name="椭圆 24"/>
            <p:cNvSpPr>
              <a:spLocks noChangeArrowheads="1"/>
            </p:cNvSpPr>
            <p:nvPr/>
          </p:nvSpPr>
          <p:spPr bwMode="auto">
            <a:xfrm>
              <a:off x="1752053" y="4038600"/>
              <a:ext cx="312737" cy="312738"/>
            </a:xfrm>
            <a:prstGeom prst="ellipse">
              <a:avLst/>
            </a:prstGeom>
            <a:solidFill>
              <a:srgbClr val="80CAD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zh-CN" u="sng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52053" y="1061443"/>
            <a:ext cx="4201660" cy="492443"/>
            <a:chOff x="1752053" y="691832"/>
            <a:chExt cx="4201660" cy="492443"/>
          </a:xfrm>
        </p:grpSpPr>
        <p:sp>
          <p:nvSpPr>
            <p:cNvPr id="4118" name="TextBox 27"/>
            <p:cNvSpPr>
              <a:spLocks noChangeArrowheads="1"/>
            </p:cNvSpPr>
            <p:nvPr/>
          </p:nvSpPr>
          <p:spPr bwMode="auto">
            <a:xfrm>
              <a:off x="2353713" y="691832"/>
              <a:ext cx="3600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ViewHolder</a:t>
              </a:r>
              <a:r>
                <a:rPr lang="zh-CN" altLang="en-US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作用</a:t>
              </a:r>
            </a:p>
          </p:txBody>
        </p:sp>
        <p:sp>
          <p:nvSpPr>
            <p:cNvPr id="4111" name="椭圆 19"/>
            <p:cNvSpPr>
              <a:spLocks noChangeArrowheads="1"/>
            </p:cNvSpPr>
            <p:nvPr/>
          </p:nvSpPr>
          <p:spPr bwMode="auto">
            <a:xfrm>
              <a:off x="1752053" y="842963"/>
              <a:ext cx="312737" cy="312737"/>
            </a:xfrm>
            <a:prstGeom prst="ellipse">
              <a:avLst/>
            </a:prstGeom>
            <a:solidFill>
              <a:srgbClr val="80CAD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12083" y="2079307"/>
            <a:ext cx="4620097" cy="492443"/>
            <a:chOff x="2112083" y="1493678"/>
            <a:chExt cx="4620097" cy="492443"/>
          </a:xfrm>
        </p:grpSpPr>
        <p:sp>
          <p:nvSpPr>
            <p:cNvPr id="4119" name="TextBox 28"/>
            <p:cNvSpPr>
              <a:spLocks noChangeArrowheads="1"/>
            </p:cNvSpPr>
            <p:nvPr/>
          </p:nvSpPr>
          <p:spPr bwMode="auto">
            <a:xfrm>
              <a:off x="2743006" y="1493678"/>
              <a:ext cx="398917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SmartRefreshLayout</a:t>
              </a:r>
              <a:r>
                <a:rPr lang="zh-CN" altLang="en-US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4112" name="椭圆 20"/>
            <p:cNvSpPr>
              <a:spLocks noChangeArrowheads="1"/>
            </p:cNvSpPr>
            <p:nvPr/>
          </p:nvSpPr>
          <p:spPr bwMode="auto">
            <a:xfrm>
              <a:off x="2112083" y="1641475"/>
              <a:ext cx="312737" cy="314325"/>
            </a:xfrm>
            <a:prstGeom prst="ellipse">
              <a:avLst/>
            </a:prstGeom>
            <a:solidFill>
              <a:srgbClr val="BF63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 flipH="1">
            <a:off x="4572000" y="3269161"/>
            <a:ext cx="1415096" cy="310673"/>
            <a:chOff x="8659959" y="1800225"/>
            <a:chExt cx="1535242" cy="4492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自选图形 45"/>
            <p:cNvSpPr>
              <a:spLocks noChangeArrowheads="1"/>
            </p:cNvSpPr>
            <p:nvPr/>
          </p:nvSpPr>
          <p:spPr bwMode="gray">
            <a:xfrm>
              <a:off x="8659959" y="1800225"/>
              <a:ext cx="533261" cy="449263"/>
            </a:xfrm>
            <a:prstGeom prst="chevron">
              <a:avLst>
                <a:gd name="adj" fmla="val 52514"/>
              </a:avLst>
            </a:prstGeom>
            <a:solidFill>
              <a:srgbClr val="80CAD7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自选图形 46"/>
            <p:cNvSpPr>
              <a:spLocks noChangeArrowheads="1"/>
            </p:cNvSpPr>
            <p:nvPr/>
          </p:nvSpPr>
          <p:spPr bwMode="gray">
            <a:xfrm>
              <a:off x="9164897" y="1800225"/>
              <a:ext cx="533261" cy="449263"/>
            </a:xfrm>
            <a:prstGeom prst="chevron">
              <a:avLst>
                <a:gd name="adj" fmla="val 52514"/>
              </a:avLst>
            </a:prstGeom>
            <a:solidFill>
              <a:srgbClr val="D9A56B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自选图形 47"/>
            <p:cNvSpPr>
              <a:spLocks noChangeArrowheads="1"/>
            </p:cNvSpPr>
            <p:nvPr/>
          </p:nvSpPr>
          <p:spPr bwMode="gray">
            <a:xfrm>
              <a:off x="9661940" y="1800225"/>
              <a:ext cx="533261" cy="449263"/>
            </a:xfrm>
            <a:prstGeom prst="chevron">
              <a:avLst>
                <a:gd name="adj" fmla="val 52514"/>
              </a:avLst>
            </a:prstGeom>
            <a:solidFill>
              <a:srgbClr val="C37D9E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312" y="4745317"/>
            <a:ext cx="658512" cy="274637"/>
          </a:xfrm>
        </p:spPr>
        <p:txBody>
          <a:bodyPr/>
          <a:lstStyle/>
          <a:p>
            <a:fld id="{3408BFDE-A7BC-406B-A9FD-0881E389B5D9}" type="slidenum">
              <a:rPr lang="zh-CN" altLang="en-US" smtClean="0"/>
              <a:pPr/>
              <a:t>13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9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竖排标题 5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基本用法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14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导入依赖</a:t>
            </a:r>
            <a:endParaRPr lang="en-US" altLang="zh-CN" dirty="0" smtClean="0"/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implementation </a:t>
            </a:r>
            <a:r>
              <a:rPr lang="en-US" altLang="zh-CN" sz="2000" dirty="0" smtClean="0"/>
              <a:t>'com.scwang.smartrefresh: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	SmartRefreshLayout:1.1.0-alpha-12</a:t>
            </a:r>
            <a:r>
              <a:rPr lang="en-US" altLang="zh-CN" sz="2000" dirty="0"/>
              <a:t>'</a:t>
            </a:r>
            <a:endParaRPr lang="en-US" altLang="zh-CN" sz="2000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布局中添加智能刷新控件</a:t>
            </a:r>
            <a:endParaRPr lang="en-US" altLang="zh-CN" dirty="0" smtClean="0"/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com.scwang.smartrefresh.layout.SmartRefreshLayout</a:t>
            </a:r>
            <a:endParaRPr lang="en-US" altLang="zh-CN" sz="2000" dirty="0" smtClean="0"/>
          </a:p>
          <a:p>
            <a:r>
              <a:rPr lang="zh-CN" altLang="en-US" dirty="0" smtClean="0"/>
              <a:t>设计刷新头、刷新尾的样式</a:t>
            </a:r>
            <a:endParaRPr lang="en-US" altLang="zh-CN" dirty="0" smtClean="0"/>
          </a:p>
          <a:p>
            <a:r>
              <a:rPr lang="zh-CN" altLang="en-US" dirty="0" smtClean="0"/>
              <a:t>添加事件监听器</a:t>
            </a:r>
            <a:endParaRPr lang="en-US" altLang="zh-CN" dirty="0" smtClean="0"/>
          </a:p>
          <a:p>
            <a:pPr lvl="1">
              <a:spcBef>
                <a:spcPts val="0"/>
              </a:spcBef>
            </a:pPr>
            <a:r>
              <a:rPr lang="en-US" altLang="zh-CN" sz="2000" dirty="0" smtClean="0"/>
              <a:t>setOnLoadMoreListener</a:t>
            </a:r>
          </a:p>
          <a:p>
            <a:pPr lvl="1">
              <a:spcBef>
                <a:spcPts val="0"/>
              </a:spcBef>
            </a:pPr>
            <a:r>
              <a:rPr lang="en-US" altLang="zh-CN" sz="2000" dirty="0"/>
              <a:t>setOnRefreshListener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88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布局中添加智能刷新控件</a:t>
            </a:r>
            <a:endParaRPr lang="zh-CN" altLang="en-US" dirty="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55682" y="1347648"/>
            <a:ext cx="7992666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zh-CN" altLang="zh-CN" sz="2000" dirty="0">
                <a:solidFill>
                  <a:srgbClr val="000000"/>
                </a:solidFill>
                <a:latin typeface="宋体" panose="02010600030101010101" pitchFamily="2" charset="-122"/>
              </a:rPr>
              <a:t>&lt;</a:t>
            </a:r>
            <a:r>
              <a:rPr lang="zh-CN" altLang="zh-CN" sz="2000" b="1" dirty="0">
                <a:solidFill>
                  <a:srgbClr val="000080"/>
                </a:solidFill>
                <a:latin typeface="宋体" panose="02010600030101010101" pitchFamily="2" charset="-122"/>
              </a:rPr>
              <a:t>com.scwang.smartrefresh.layout.SmartRefreshLayout</a:t>
            </a:r>
            <a:br>
              <a:rPr lang="zh-CN" altLang="zh-CN" sz="2000" b="1" dirty="0">
                <a:solidFill>
                  <a:srgbClr val="000080"/>
                </a:solidFill>
                <a:latin typeface="宋体" panose="02010600030101010101" pitchFamily="2" charset="-122"/>
              </a:rPr>
            </a:br>
            <a:r>
              <a:rPr lang="zh-CN" altLang="zh-CN" sz="2000" b="1" dirty="0">
                <a:solidFill>
                  <a:srgbClr val="000080"/>
                </a:solidFill>
                <a:latin typeface="宋体" panose="02010600030101010101" pitchFamily="2" charset="-122"/>
              </a:rPr>
              <a:t>    </a:t>
            </a:r>
            <a:r>
              <a:rPr lang="zh-CN" altLang="zh-CN" sz="20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</a:rPr>
              <a:t>:id=</a:t>
            </a:r>
            <a: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  <a:t>"@+id/refreshLayout"</a:t>
            </a:r>
            <a:b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  <a:t>    </a:t>
            </a:r>
            <a:r>
              <a:rPr lang="zh-CN" altLang="zh-CN" sz="20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:layout_width=</a:t>
            </a:r>
            <a: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  <a:t>"match_parent"</a:t>
            </a:r>
            <a:b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  <a:t>    </a:t>
            </a:r>
            <a:r>
              <a:rPr lang="zh-CN" altLang="zh-CN" sz="2000" b="1" dirty="0">
                <a:solidFill>
                  <a:srgbClr val="660E7A"/>
                </a:solidFill>
                <a:latin typeface="宋体" panose="02010600030101010101" pitchFamily="2" charset="-122"/>
              </a:rPr>
              <a:t>android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</a:rPr>
              <a:t>:layout_height=</a:t>
            </a:r>
            <a: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  <a:t>"match_parent"</a:t>
            </a:r>
            <a:b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  <a:t>   </a:t>
            </a:r>
            <a:r>
              <a:rPr lang="en-US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  <a:t> </a:t>
            </a:r>
            <a:r>
              <a:rPr lang="zh-CN" altLang="zh-CN" sz="2000" b="1" dirty="0">
                <a:solidFill>
                  <a:srgbClr val="660E7A"/>
                </a:solidFill>
                <a:latin typeface="宋体" panose="02010600030101010101" pitchFamily="2" charset="-122"/>
              </a:rPr>
              <a:t>app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</a:rPr>
              <a:t>:srlEnableFooterFollowWhenLoadFinished=</a:t>
            </a:r>
            <a: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  <a:t>"true"</a:t>
            </a:r>
            <a:b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</a:br>
            <a: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  <a:t>    </a:t>
            </a:r>
            <a:r>
              <a:rPr lang="zh-CN" altLang="zh-CN" sz="2000" b="1" dirty="0">
                <a:solidFill>
                  <a:srgbClr val="660E7A"/>
                </a:solidFill>
                <a:latin typeface="宋体" panose="02010600030101010101" pitchFamily="2" charset="-122"/>
              </a:rPr>
              <a:t>app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</a:rPr>
              <a:t>:srlEnableScrollContentWhenLoaded=</a:t>
            </a:r>
            <a:r>
              <a:rPr lang="zh-CN" altLang="zh-CN" sz="2000" b="1" dirty="0">
                <a:solidFill>
                  <a:srgbClr val="008000"/>
                </a:solidFill>
                <a:latin typeface="宋体" panose="02010600030101010101" pitchFamily="2" charset="-122"/>
              </a:rPr>
              <a:t>"true"</a:t>
            </a:r>
            <a:r>
              <a:rPr lang="zh-CN" altLang="zh-CN" sz="2000" dirty="0">
                <a:solidFill>
                  <a:srgbClr val="000000"/>
                </a:solidFill>
                <a:latin typeface="宋体" panose="02010600030101010101" pitchFamily="2" charset="-122"/>
              </a:rPr>
              <a:t>&gt;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0" eaLnBrk="0" hangingPunct="0"/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0" eaLnBrk="0" hangingPunct="0"/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</a:rPr>
              <a:t>    ……</a:t>
            </a:r>
          </a:p>
          <a:p>
            <a:pPr lvl="0" eaLnBrk="0" hangingPunct="0"/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0" eaLnBrk="0" hangingPunct="0"/>
            <a:r>
              <a:rPr lang="zh-CN" altLang="zh-CN" sz="2000" dirty="0">
                <a:solidFill>
                  <a:srgbClr val="000000"/>
                </a:solidFill>
                <a:latin typeface="宋体" panose="02010600030101010101" pitchFamily="2" charset="-122"/>
              </a:rPr>
              <a:t>&lt;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</a:rPr>
              <a:t>/</a:t>
            </a:r>
            <a:r>
              <a:rPr lang="zh-CN" altLang="zh-CN" sz="2000" b="1" dirty="0">
                <a:solidFill>
                  <a:srgbClr val="000080"/>
                </a:solidFill>
                <a:latin typeface="宋体" panose="02010600030101010101" pitchFamily="2" charset="-122"/>
              </a:rPr>
              <a:t>com.scwang.smartrefresh.layout.SmartRefreshLayout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&gt;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415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设置刷新样式（方法一：全局方式）</a:t>
            </a:r>
            <a:endParaRPr lang="zh-CN" altLang="en-US" dirty="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1670" y="1383233"/>
            <a:ext cx="8075130" cy="3323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public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class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4020202020204" pitchFamily="34" charset="-122"/>
                <a:ea typeface="SFMono-Regular"/>
              </a:rPr>
              <a:t>App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extends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4020202020204" pitchFamily="34" charset="-122"/>
                <a:ea typeface="SFMono-Regular"/>
              </a:rPr>
              <a:t>Application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{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static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{</a:t>
            </a:r>
            <a:r>
              <a:rPr lang="zh-CN" altLang="zh-CN" dirty="0">
                <a:solidFill>
                  <a:srgbClr val="6A737D"/>
                </a:solidFill>
                <a:latin typeface="Arial Unicode MS" panose="020B0604020202020204" pitchFamily="34" charset="-122"/>
                <a:ea typeface="SFMono-Regular"/>
              </a:rPr>
              <a:t>//static 代码段可以防止内存</a:t>
            </a:r>
            <a:r>
              <a:rPr lang="zh-CN" altLang="zh-CN" dirty="0" smtClean="0">
                <a:solidFill>
                  <a:srgbClr val="6A737D"/>
                </a:solidFill>
                <a:latin typeface="Arial Unicode MS" panose="020B0604020202020204" pitchFamily="34" charset="-122"/>
                <a:ea typeface="SFMono-Regular"/>
              </a:rPr>
              <a:t>泄露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//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设置全局的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Header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构建器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6A737D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SmartRefreshLayout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setDefaultRefreshHeaderCreator(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                                                          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new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DefaultRefreshHeaderCreator() {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    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public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RefreshHeader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4020202020204" pitchFamily="34" charset="-122"/>
                <a:ea typeface="SFMono-Regular"/>
              </a:rPr>
              <a:t>createRefreshHeader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(Context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4020202020204" pitchFamily="34" charset="-122"/>
                <a:ea typeface="SFMono-Regular"/>
              </a:rPr>
              <a:t>context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							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RefreshLayout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4020202020204" pitchFamily="34" charset="-122"/>
                <a:ea typeface="SFMono-Regular"/>
              </a:rPr>
              <a:t>layout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) {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eaLnBrk="0" hangingPunct="0"/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         </a:t>
            </a:r>
            <a:r>
              <a:rPr lang="zh-CN" altLang="zh-CN" dirty="0">
                <a:solidFill>
                  <a:srgbClr val="6A737D"/>
                </a:solidFill>
                <a:latin typeface="Arial Unicode MS" panose="020B0604020202020204" pitchFamily="34" charset="-122"/>
                <a:ea typeface="SFMono-Regular"/>
              </a:rPr>
              <a:t>//全局设置主题颜色</a:t>
            </a:r>
            <a:r>
              <a:rPr lang="zh-CN" altLang="zh-CN" dirty="0">
                <a:solidFill>
                  <a:srgbClr val="24292E"/>
                </a:solidFill>
                <a:latin typeface="Arial Unicode MS" panose="020B0604020202020204" pitchFamily="34" charset="-122"/>
                <a:ea typeface="SFMono-Regular"/>
              </a:rPr>
              <a:t>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24292E"/>
                </a:solidFill>
                <a:latin typeface="Arial Unicode MS" panose="020B0604020202020204" pitchFamily="34" charset="-122"/>
                <a:ea typeface="SFMono-Regular"/>
              </a:rPr>
              <a:t> </a:t>
            </a:r>
            <a:r>
              <a:rPr lang="en-US" altLang="zh-CN" dirty="0" smtClean="0">
                <a:solidFill>
                  <a:srgbClr val="24292E"/>
                </a:solidFill>
                <a:latin typeface="Arial Unicode MS" panose="020B0604020202020204" pitchFamily="34" charset="-122"/>
                <a:ea typeface="SFMono-Regular"/>
              </a:rPr>
              <a:t>      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layout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setPrimaryColorsId(R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color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colorPrimary, android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color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white);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       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return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new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ClassicsHeader(context);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   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}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});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423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设置刷新样式（方法一：全局方式）</a:t>
            </a:r>
            <a:endParaRPr lang="zh-CN" altLang="en-US" dirty="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1671" y="1491660"/>
            <a:ext cx="8075130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//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设置全局的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Footer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构建器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24292E"/>
                </a:solidFill>
                <a:latin typeface="Arial Unicode MS" panose="020B0604020202020204" pitchFamily="34" charset="-122"/>
                <a:ea typeface="SFMono-Regular"/>
              </a:rPr>
              <a:t> </a:t>
            </a:r>
            <a:r>
              <a:rPr lang="en-US" altLang="zh-CN" dirty="0" smtClean="0">
                <a:solidFill>
                  <a:srgbClr val="24292E"/>
                </a:solidFill>
                <a:latin typeface="Arial Unicode MS" panose="020B0604020202020204" pitchFamily="34" charset="-122"/>
                <a:ea typeface="SFMono-Regular"/>
              </a:rPr>
              <a:t>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SmartRefreshLayout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setDefaultRefreshFooterCreator(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				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new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DefaultRefreshFooterCreator() {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D73A49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 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RefreshFooter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F42C1"/>
                </a:solidFill>
                <a:effectLst/>
                <a:latin typeface="Arial Unicode MS" panose="020B0604020202020204" pitchFamily="34" charset="-122"/>
                <a:ea typeface="SFMono-Regular"/>
              </a:rPr>
              <a:t>createRefreshFooter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(Context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4020202020204" pitchFamily="34" charset="-122"/>
                <a:ea typeface="SFMono-Regular"/>
              </a:rPr>
              <a:t>context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24292E"/>
                </a:solidFill>
                <a:latin typeface="Arial Unicode MS" panose="020B0604020202020204" pitchFamily="34" charset="-122"/>
                <a:ea typeface="SFMono-Regular"/>
              </a:rPr>
              <a:t>	</a:t>
            </a:r>
            <a:r>
              <a:rPr lang="en-US" altLang="zh-CN" dirty="0" smtClean="0">
                <a:solidFill>
                  <a:srgbClr val="24292E"/>
                </a:solidFill>
                <a:latin typeface="Arial Unicode MS" panose="020B0604020202020204" pitchFamily="34" charset="-122"/>
                <a:ea typeface="SFMono-Regular"/>
              </a:rPr>
              <a:t>			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RefreshLayout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E36209"/>
                </a:solidFill>
                <a:effectLst/>
                <a:latin typeface="Arial Unicode MS" panose="020B0604020202020204" pitchFamily="34" charset="-122"/>
                <a:ea typeface="SFMono-Regular"/>
              </a:rPr>
              <a:t>layout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) {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       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//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指定为经典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Footer</a:t>
            </a: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，默认是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Arial Unicode MS" panose="020B0604020202020204" pitchFamily="34" charset="-122"/>
                <a:ea typeface="SFMono-Regular"/>
              </a:rPr>
              <a:t>BallPulseFooter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       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return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new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ClassicsFooter(context)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.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setDrawableSize(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20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);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 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}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});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}</a:t>
            </a:r>
            <a:endParaRPr lang="en-US" altLang="zh-CN" dirty="0" smtClean="0">
              <a:solidFill>
                <a:srgbClr val="24292E"/>
              </a:solidFill>
              <a:latin typeface="Arial Unicode MS" panose="020B0604020202020204" pitchFamily="34" charset="-122"/>
              <a:ea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}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65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18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设置刷新样式（方法二：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方式）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400" dirty="0" smtClean="0">
                <a:solidFill>
                  <a:srgbClr val="FF0000"/>
                </a:solidFill>
              </a:rPr>
              <a:t>注意：</a:t>
            </a:r>
            <a:r>
              <a:rPr lang="en-US" altLang="zh-CN" sz="1400" dirty="0" smtClean="0">
                <a:solidFill>
                  <a:srgbClr val="FF0000"/>
                </a:solidFill>
              </a:rPr>
              <a:t>app</a:t>
            </a:r>
            <a:r>
              <a:rPr lang="zh-CN" altLang="en-US" sz="1400" dirty="0" smtClean="0">
                <a:solidFill>
                  <a:srgbClr val="FF0000"/>
                </a:solidFill>
              </a:rPr>
              <a:t>属性，需添加命名空间</a:t>
            </a:r>
            <a:r>
              <a:rPr lang="en-US" altLang="zh-CN" sz="1400" dirty="0" smtClean="0">
                <a:solidFill>
                  <a:srgbClr val="FF0000"/>
                </a:solidFill>
              </a:rPr>
              <a:t>xmlns:app=http</a:t>
            </a:r>
            <a:r>
              <a:rPr lang="en-US" altLang="zh-CN" sz="1400" dirty="0">
                <a:solidFill>
                  <a:srgbClr val="FF0000"/>
                </a:solidFill>
              </a:rPr>
              <a:t>://</a:t>
            </a:r>
            <a:r>
              <a:rPr lang="en-US" altLang="zh-CN" sz="1400" dirty="0" smtClean="0">
                <a:solidFill>
                  <a:srgbClr val="FF0000"/>
                </a:solidFill>
              </a:rPr>
              <a:t>schemas.android.com/apk/res-auto</a:t>
            </a:r>
            <a:endParaRPr lang="zh-CN" altLang="en-US" sz="1800" dirty="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88916" y="1347648"/>
            <a:ext cx="8015420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&lt;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LinearLayout 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</a:rPr>
              <a:t>……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&gt;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</a:b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&lt;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com.scwang.smartrefresh.layout.SmartRefreshLayout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    ……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&gt;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        &lt;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com.scwang.smartrefresh.header.BezierCircleHeader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        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</a:rPr>
              <a:t>android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</a:rPr>
              <a:t>:layout_width=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</a:rPr>
              <a:t>"match_parent"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</a:rPr>
              <a:t>        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</a:rPr>
              <a:t>android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</a:rPr>
              <a:t>:layout_height=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</a:rPr>
              <a:t>"wrap_content"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/&gt;</a:t>
            </a:r>
            <a:r>
              <a:rPr kumimoji="0" lang="zh-CN" alt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/>
            </a:r>
            <a:br>
              <a:rPr kumimoji="0" lang="zh-CN" alt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    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&lt;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ListView      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</a:rPr>
              <a:t>……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/&gt;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        &lt;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com.scwang.smartrefresh.layout.footer.ClassicsFooter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        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</a:rPr>
              <a:t>android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</a:rPr>
              <a:t>:layout_width=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</a:rPr>
              <a:t>"match_parent"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</a:rPr>
              <a:t>        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</a:rPr>
              <a:t>android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</a:rPr>
              <a:t>:layout_height=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</a:rPr>
              <a:t>"wrap_content"</a:t>
            </a:r>
            <a:b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</a:rPr>
              <a:t>            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</a:rPr>
              <a:t>app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</a:rPr>
              <a:t>:srlClassicsSpinnerStyle=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</a:rPr>
              <a:t>"Translate"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/&gt;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    &lt;/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com.scwang.smartrefresh.layout.SmartRefreshLayout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&gt;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&lt;/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LinearLayout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&gt;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403736" y="1923696"/>
            <a:ext cx="6336528" cy="8640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403736" y="3081902"/>
            <a:ext cx="6408534" cy="107397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7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6" name="组合 14"/>
          <p:cNvGrpSpPr>
            <a:grpSpLocks/>
          </p:cNvGrpSpPr>
          <p:nvPr/>
        </p:nvGrpSpPr>
        <p:grpSpPr bwMode="auto">
          <a:xfrm rot="2108365" flipV="1">
            <a:off x="1105568" y="4190669"/>
            <a:ext cx="609600" cy="576263"/>
            <a:chOff x="0" y="0"/>
            <a:chExt cx="1630597" cy="2119745"/>
          </a:xfrm>
        </p:grpSpPr>
        <p:sp>
          <p:nvSpPr>
            <p:cNvPr id="4107" name="椭圆 5"/>
            <p:cNvSpPr>
              <a:spLocks noChangeArrowheads="1"/>
            </p:cNvSpPr>
            <p:nvPr/>
          </p:nvSpPr>
          <p:spPr bwMode="auto">
            <a:xfrm rot="12652035">
              <a:off x="0" y="0"/>
              <a:ext cx="651879" cy="2096960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8" name="椭圆 5"/>
            <p:cNvSpPr>
              <a:spLocks noChangeArrowheads="1"/>
            </p:cNvSpPr>
            <p:nvPr/>
          </p:nvSpPr>
          <p:spPr bwMode="auto">
            <a:xfrm rot="735593">
              <a:off x="303593" y="102717"/>
              <a:ext cx="700839" cy="19668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9" name="椭圆 5"/>
            <p:cNvSpPr>
              <a:spLocks noChangeArrowheads="1"/>
            </p:cNvSpPr>
            <p:nvPr/>
          </p:nvSpPr>
          <p:spPr bwMode="auto">
            <a:xfrm rot="20991934">
              <a:off x="647630" y="101041"/>
              <a:ext cx="680843" cy="201870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10" name="椭圆 5"/>
            <p:cNvSpPr>
              <a:spLocks noChangeArrowheads="1"/>
            </p:cNvSpPr>
            <p:nvPr/>
          </p:nvSpPr>
          <p:spPr bwMode="auto">
            <a:xfrm rot="19847620">
              <a:off x="995842" y="21627"/>
              <a:ext cx="634755" cy="200459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7" name="组合 14"/>
          <p:cNvGrpSpPr>
            <a:grpSpLocks/>
          </p:cNvGrpSpPr>
          <p:nvPr/>
        </p:nvGrpSpPr>
        <p:grpSpPr bwMode="auto">
          <a:xfrm rot="8399407" flipV="1">
            <a:off x="1109179" y="348766"/>
            <a:ext cx="609600" cy="576263"/>
            <a:chOff x="0" y="0"/>
            <a:chExt cx="1630597" cy="2119745"/>
          </a:xfrm>
        </p:grpSpPr>
        <p:sp>
          <p:nvSpPr>
            <p:cNvPr id="28" name="椭圆 5"/>
            <p:cNvSpPr>
              <a:spLocks noChangeArrowheads="1"/>
            </p:cNvSpPr>
            <p:nvPr/>
          </p:nvSpPr>
          <p:spPr bwMode="auto">
            <a:xfrm rot="12652035">
              <a:off x="0" y="0"/>
              <a:ext cx="651879" cy="2096960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椭圆 5"/>
            <p:cNvSpPr>
              <a:spLocks noChangeArrowheads="1"/>
            </p:cNvSpPr>
            <p:nvPr/>
          </p:nvSpPr>
          <p:spPr bwMode="auto">
            <a:xfrm rot="735593">
              <a:off x="303593" y="102717"/>
              <a:ext cx="700839" cy="19668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椭圆 5"/>
            <p:cNvSpPr>
              <a:spLocks noChangeArrowheads="1"/>
            </p:cNvSpPr>
            <p:nvPr/>
          </p:nvSpPr>
          <p:spPr bwMode="auto">
            <a:xfrm rot="20991934">
              <a:off x="647630" y="101041"/>
              <a:ext cx="680843" cy="201870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椭圆 5"/>
            <p:cNvSpPr>
              <a:spLocks noChangeArrowheads="1"/>
            </p:cNvSpPr>
            <p:nvPr/>
          </p:nvSpPr>
          <p:spPr bwMode="auto">
            <a:xfrm rot="19847620">
              <a:off x="995842" y="21627"/>
              <a:ext cx="634755" cy="200459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52053" y="3147798"/>
            <a:ext cx="4211969" cy="492443"/>
            <a:chOff x="1752053" y="3948747"/>
            <a:chExt cx="4211969" cy="492443"/>
          </a:xfrm>
        </p:grpSpPr>
        <p:sp>
          <p:nvSpPr>
            <p:cNvPr id="4122" name="TextBox 31"/>
            <p:cNvSpPr>
              <a:spLocks noChangeArrowheads="1"/>
            </p:cNvSpPr>
            <p:nvPr/>
          </p:nvSpPr>
          <p:spPr bwMode="auto">
            <a:xfrm>
              <a:off x="2364022" y="3948747"/>
              <a:ext cx="3600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基本用法</a:t>
              </a:r>
              <a:endPara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15" name="椭圆 24"/>
            <p:cNvSpPr>
              <a:spLocks noChangeArrowheads="1"/>
            </p:cNvSpPr>
            <p:nvPr/>
          </p:nvSpPr>
          <p:spPr bwMode="auto">
            <a:xfrm>
              <a:off x="1752053" y="4038600"/>
              <a:ext cx="312737" cy="312738"/>
            </a:xfrm>
            <a:prstGeom prst="ellipse">
              <a:avLst/>
            </a:prstGeom>
            <a:solidFill>
              <a:srgbClr val="80CAD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zh-CN" u="sng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52053" y="1061443"/>
            <a:ext cx="4201660" cy="492443"/>
            <a:chOff x="1752053" y="691832"/>
            <a:chExt cx="4201660" cy="492443"/>
          </a:xfrm>
        </p:grpSpPr>
        <p:sp>
          <p:nvSpPr>
            <p:cNvPr id="4118" name="TextBox 27"/>
            <p:cNvSpPr>
              <a:spLocks noChangeArrowheads="1"/>
            </p:cNvSpPr>
            <p:nvPr/>
          </p:nvSpPr>
          <p:spPr bwMode="auto">
            <a:xfrm>
              <a:off x="2353713" y="691832"/>
              <a:ext cx="3600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ViewHolder</a:t>
              </a:r>
              <a:r>
                <a:rPr lang="zh-CN" altLang="en-US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作用</a:t>
              </a:r>
            </a:p>
          </p:txBody>
        </p:sp>
        <p:sp>
          <p:nvSpPr>
            <p:cNvPr id="4111" name="椭圆 19"/>
            <p:cNvSpPr>
              <a:spLocks noChangeArrowheads="1"/>
            </p:cNvSpPr>
            <p:nvPr/>
          </p:nvSpPr>
          <p:spPr bwMode="auto">
            <a:xfrm>
              <a:off x="1752053" y="842963"/>
              <a:ext cx="312737" cy="312737"/>
            </a:xfrm>
            <a:prstGeom prst="ellipse">
              <a:avLst/>
            </a:prstGeom>
            <a:solidFill>
              <a:srgbClr val="80CAD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12083" y="2079307"/>
            <a:ext cx="4620097" cy="492443"/>
            <a:chOff x="2112083" y="1493678"/>
            <a:chExt cx="4620097" cy="492443"/>
          </a:xfrm>
        </p:grpSpPr>
        <p:sp>
          <p:nvSpPr>
            <p:cNvPr id="4119" name="TextBox 28"/>
            <p:cNvSpPr>
              <a:spLocks noChangeArrowheads="1"/>
            </p:cNvSpPr>
            <p:nvPr/>
          </p:nvSpPr>
          <p:spPr bwMode="auto">
            <a:xfrm>
              <a:off x="2743006" y="1493678"/>
              <a:ext cx="398917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SmartRefreshLayout</a:t>
              </a:r>
              <a:r>
                <a:rPr lang="zh-CN" altLang="en-US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4112" name="椭圆 20"/>
            <p:cNvSpPr>
              <a:spLocks noChangeArrowheads="1"/>
            </p:cNvSpPr>
            <p:nvPr/>
          </p:nvSpPr>
          <p:spPr bwMode="auto">
            <a:xfrm>
              <a:off x="2112083" y="1641475"/>
              <a:ext cx="312737" cy="314325"/>
            </a:xfrm>
            <a:prstGeom prst="ellipse">
              <a:avLst/>
            </a:prstGeom>
            <a:solidFill>
              <a:srgbClr val="BF63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 flipH="1">
            <a:off x="5508078" y="1152327"/>
            <a:ext cx="1415096" cy="310673"/>
            <a:chOff x="8659959" y="1800225"/>
            <a:chExt cx="1535242" cy="4492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自选图形 45"/>
            <p:cNvSpPr>
              <a:spLocks noChangeArrowheads="1"/>
            </p:cNvSpPr>
            <p:nvPr/>
          </p:nvSpPr>
          <p:spPr bwMode="gray">
            <a:xfrm>
              <a:off x="8659959" y="1800225"/>
              <a:ext cx="533261" cy="449263"/>
            </a:xfrm>
            <a:prstGeom prst="chevron">
              <a:avLst>
                <a:gd name="adj" fmla="val 52514"/>
              </a:avLst>
            </a:prstGeom>
            <a:solidFill>
              <a:srgbClr val="80CAD7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自选图形 46"/>
            <p:cNvSpPr>
              <a:spLocks noChangeArrowheads="1"/>
            </p:cNvSpPr>
            <p:nvPr/>
          </p:nvSpPr>
          <p:spPr bwMode="gray">
            <a:xfrm>
              <a:off x="9164897" y="1800225"/>
              <a:ext cx="533261" cy="449263"/>
            </a:xfrm>
            <a:prstGeom prst="chevron">
              <a:avLst>
                <a:gd name="adj" fmla="val 52514"/>
              </a:avLst>
            </a:prstGeom>
            <a:solidFill>
              <a:srgbClr val="D9A56B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自选图形 47"/>
            <p:cNvSpPr>
              <a:spLocks noChangeArrowheads="1"/>
            </p:cNvSpPr>
            <p:nvPr/>
          </p:nvSpPr>
          <p:spPr bwMode="gray">
            <a:xfrm>
              <a:off x="9661940" y="1800225"/>
              <a:ext cx="533261" cy="449263"/>
            </a:xfrm>
            <a:prstGeom prst="chevron">
              <a:avLst>
                <a:gd name="adj" fmla="val 52514"/>
              </a:avLst>
            </a:prstGeom>
            <a:solidFill>
              <a:srgbClr val="C37D9E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312" y="4745317"/>
            <a:ext cx="658512" cy="274637"/>
          </a:xfrm>
        </p:spPr>
        <p:txBody>
          <a:bodyPr/>
          <a:lstStyle/>
          <a:p>
            <a:fld id="{3408BFDE-A7BC-406B-A9FD-0881E389B5D9}" type="slidenum">
              <a:rPr lang="zh-CN" altLang="en-US" smtClean="0"/>
              <a:pPr/>
              <a:t>1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5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19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设置刷新样式（方法三：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方式）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/>
              <a:t>基本用法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664" y="1486646"/>
            <a:ext cx="814713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//</a:t>
            </a:r>
            <a:r>
              <a:rPr kumimoji="0" 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设置 </a:t>
            </a:r>
            <a:r>
              <a:rPr kumimoji="0" lang="zh-CN" alt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Header </a:t>
            </a:r>
            <a:r>
              <a:rPr kumimoji="0" 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为 贝塞尔雷达 样式</a:t>
            </a:r>
            <a:br>
              <a:rPr kumimoji="0" 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</a:rPr>
              <a:t>refreshLayout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.setRefreshHeader(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new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BezierCircleHeader(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this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))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			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.setHorizontalFadingEdgeEnabled(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true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);        </a:t>
            </a:r>
            <a:b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//</a:t>
            </a:r>
            <a:r>
              <a:rPr kumimoji="0" 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设置 </a:t>
            </a:r>
            <a:r>
              <a:rPr kumimoji="0" lang="zh-CN" alt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Footer </a:t>
            </a:r>
            <a:r>
              <a:rPr kumimoji="0" 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为 球脉冲 样式</a:t>
            </a:r>
            <a:br>
              <a:rPr kumimoji="0" lang="zh-CN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</a:rPr>
              <a:t>refreshLayout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.setRefreshFooter(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new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BallPulseFooter(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</a:rPr>
              <a:t>this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)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	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</a:rPr>
              <a:t>		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.setSpinnerStyle(SpinnerStyle.</a:t>
            </a:r>
            <a:r>
              <a:rPr kumimoji="0" lang="zh-CN" altLang="zh-CN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</a:rPr>
              <a:t>Scale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</a:rPr>
              <a:t>));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7718" y="3690428"/>
            <a:ext cx="6501932" cy="646331"/>
          </a:xfrm>
          <a:prstGeom prst="rect">
            <a:avLst/>
          </a:prstGeom>
          <a:solidFill>
            <a:srgbClr val="498DA4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注意：三种样式优先级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XML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全局方式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75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自定义刷新头样式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&lt;com.scwang.smartrefresh.layout.SmartRefreshLayout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smtClean="0"/>
              <a:t>……&gt;</a:t>
            </a:r>
          </a:p>
          <a:p>
            <a:endParaRPr lang="en-US" altLang="zh-CN" sz="1800" dirty="0"/>
          </a:p>
          <a:p>
            <a:r>
              <a:rPr lang="en-US" altLang="zh-CN" sz="1800" dirty="0"/>
              <a:t> </a:t>
            </a:r>
            <a:r>
              <a:rPr lang="en-US" altLang="zh-CN" sz="1800" dirty="0" smtClean="0"/>
              <a:t>      &lt;</a:t>
            </a:r>
            <a:r>
              <a:rPr lang="en-US" altLang="zh-CN" sz="1800" dirty="0"/>
              <a:t>ImageView</a:t>
            </a:r>
          </a:p>
          <a:p>
            <a:r>
              <a:rPr lang="en-US" altLang="zh-CN" sz="1800" dirty="0"/>
              <a:t>            android:layout_width="match_parent"</a:t>
            </a:r>
          </a:p>
          <a:p>
            <a:r>
              <a:rPr lang="en-US" altLang="zh-CN" sz="1800" dirty="0"/>
              <a:t>            android:layout_height="wrap_content"</a:t>
            </a:r>
          </a:p>
          <a:p>
            <a:r>
              <a:rPr lang="en-US" altLang="zh-CN" sz="1800" dirty="0"/>
              <a:t>            android:gravity="center"</a:t>
            </a:r>
          </a:p>
          <a:p>
            <a:r>
              <a:rPr lang="en-US" altLang="zh-CN" sz="1800" dirty="0"/>
              <a:t>            android:src="@mipmap/img</a:t>
            </a:r>
            <a:r>
              <a:rPr lang="en-US" altLang="zh-CN" sz="1800" dirty="0" smtClean="0"/>
              <a:t>"/&gt;</a:t>
            </a:r>
          </a:p>
          <a:p>
            <a:endParaRPr lang="en-US" altLang="zh-CN" sz="1800" dirty="0"/>
          </a:p>
          <a:p>
            <a:r>
              <a:rPr lang="en-US" altLang="zh-CN" sz="1800" dirty="0"/>
              <a:t>        </a:t>
            </a:r>
            <a:r>
              <a:rPr lang="en-US" altLang="zh-CN" sz="1800" dirty="0" smtClean="0"/>
              <a:t>&lt;ListView ……&gt;</a:t>
            </a:r>
          </a:p>
          <a:p>
            <a:r>
              <a:rPr lang="en-US" altLang="zh-CN" sz="1800" dirty="0" smtClean="0"/>
              <a:t>&lt;/com.scwang.smartrefresh.layout.SmartRefreshLayout&gt;</a:t>
            </a:r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6" name="矩形 5"/>
          <p:cNvSpPr/>
          <p:nvPr/>
        </p:nvSpPr>
        <p:spPr bwMode="auto">
          <a:xfrm>
            <a:off x="1067454" y="1877784"/>
            <a:ext cx="5160684" cy="17020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爆炸形 2 8"/>
          <p:cNvSpPr/>
          <p:nvPr/>
        </p:nvSpPr>
        <p:spPr bwMode="auto">
          <a:xfrm>
            <a:off x="6300144" y="1347648"/>
            <a:ext cx="2016168" cy="1800150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047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自定义刷新头样式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&lt;com.scwang.smartrefresh.layout.SmartRefreshLayout</a:t>
            </a:r>
          </a:p>
          <a:p>
            <a:r>
              <a:rPr lang="en-US" altLang="zh-CN" sz="1800" dirty="0"/>
              <a:t>        </a:t>
            </a:r>
            <a:r>
              <a:rPr lang="en-US" altLang="zh-CN" sz="1800" dirty="0" smtClean="0"/>
              <a:t>……&gt;</a:t>
            </a:r>
          </a:p>
          <a:p>
            <a:endParaRPr lang="en-US" altLang="zh-CN" sz="1800" dirty="0"/>
          </a:p>
          <a:p>
            <a:r>
              <a:rPr lang="en-US" altLang="zh-CN" sz="1800" dirty="0"/>
              <a:t>       &lt;pl.droidsonroids.gif.GifImageView</a:t>
            </a:r>
          </a:p>
          <a:p>
            <a:r>
              <a:rPr lang="en-US" altLang="zh-CN" sz="1800" dirty="0"/>
              <a:t>            android:layout_width="match_parent"</a:t>
            </a:r>
          </a:p>
          <a:p>
            <a:r>
              <a:rPr lang="en-US" altLang="zh-CN" sz="1800" dirty="0"/>
              <a:t>            android:layout_height="150dp"</a:t>
            </a:r>
          </a:p>
          <a:p>
            <a:r>
              <a:rPr lang="en-US" altLang="zh-CN" sz="1800" dirty="0"/>
              <a:t>            android:scaleType="centerCrop"</a:t>
            </a:r>
          </a:p>
          <a:p>
            <a:r>
              <a:rPr lang="en-US" altLang="zh-CN" sz="1800" dirty="0"/>
              <a:t>            android:src="@mipmap/eat</a:t>
            </a:r>
            <a:r>
              <a:rPr lang="en-US" altLang="zh-CN" sz="1800" dirty="0" smtClean="0"/>
              <a:t>"/&gt;</a:t>
            </a:r>
          </a:p>
          <a:p>
            <a:endParaRPr lang="en-US" altLang="zh-CN" sz="1800" dirty="0" smtClean="0"/>
          </a:p>
          <a:p>
            <a:r>
              <a:rPr lang="en-US" altLang="zh-CN" sz="1800" dirty="0" smtClean="0"/>
              <a:t>        &lt;ListView ……&gt;</a:t>
            </a:r>
          </a:p>
          <a:p>
            <a:r>
              <a:rPr lang="en-US" altLang="zh-CN" sz="1800" dirty="0" smtClean="0"/>
              <a:t>&lt;/com.scwang.smartrefresh.layout.SmartRefreshLayout&gt;</a:t>
            </a:r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6" name="爆炸形 2 5"/>
          <p:cNvSpPr/>
          <p:nvPr/>
        </p:nvSpPr>
        <p:spPr bwMode="auto">
          <a:xfrm>
            <a:off x="6300144" y="1347648"/>
            <a:ext cx="2016168" cy="1800150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动态效果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7688" y="3704649"/>
            <a:ext cx="7328414" cy="646331"/>
          </a:xfrm>
          <a:prstGeom prst="rect">
            <a:avLst/>
          </a:prstGeom>
          <a:solidFill>
            <a:srgbClr val="498DA4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注意：加载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gif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格式的动态图片，需添加依赖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'pl.droidsonroids.gif:android-gif-drawable:1.2.3'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067454" y="1779684"/>
            <a:ext cx="5160684" cy="1800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486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87718" y="140440"/>
            <a:ext cx="7056588" cy="598506"/>
          </a:xfrm>
        </p:spPr>
        <p:txBody>
          <a:bodyPr/>
          <a:lstStyle/>
          <a:p>
            <a:r>
              <a:rPr lang="zh-CN" altLang="en-US" dirty="0" smtClean="0"/>
              <a:t>附录：</a:t>
            </a:r>
            <a:r>
              <a:rPr lang="en-US" altLang="zh-CN" dirty="0" smtClean="0"/>
              <a:t>SmartRefreshLayout</a:t>
            </a:r>
            <a:r>
              <a:rPr lang="zh-CN" altLang="en-US" dirty="0" smtClean="0"/>
              <a:t>主要属性方法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setPrimaryColorsId(R.color.colorPrimary, android.R.color.white);//</a:t>
            </a:r>
            <a:r>
              <a:rPr lang="zh-CN" altLang="en-US" sz="2000" dirty="0" smtClean="0"/>
              <a:t>设置主题颜色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setDragRate(0.5f</a:t>
            </a:r>
            <a:r>
              <a:rPr lang="en-US" altLang="zh-CN" sz="2000" dirty="0"/>
              <a:t>);//</a:t>
            </a:r>
            <a:r>
              <a:rPr lang="zh-CN" altLang="en-US" sz="2000" dirty="0" smtClean="0"/>
              <a:t>显示</a:t>
            </a:r>
            <a:r>
              <a:rPr lang="zh-CN" altLang="en-US" sz="2000" dirty="0"/>
              <a:t>手指</a:t>
            </a:r>
            <a:r>
              <a:rPr lang="zh-CN" altLang="en-US" sz="2000" dirty="0" smtClean="0"/>
              <a:t>下</a:t>
            </a:r>
            <a:r>
              <a:rPr lang="zh-CN" altLang="en-US" sz="2000" dirty="0"/>
              <a:t>拉</a:t>
            </a:r>
            <a:r>
              <a:rPr lang="zh-CN" altLang="en-US" sz="2000" dirty="0" smtClean="0"/>
              <a:t>高度</a:t>
            </a: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setReboundDuration(300</a:t>
            </a:r>
            <a:r>
              <a:rPr lang="en-US" altLang="zh-CN" sz="2000" dirty="0"/>
              <a:t>);//</a:t>
            </a:r>
            <a:r>
              <a:rPr lang="zh-CN" altLang="en-US" sz="2000" dirty="0"/>
              <a:t>回弹动画时长（</a:t>
            </a:r>
            <a:r>
              <a:rPr lang="zh-CN" altLang="en-US" sz="2000" dirty="0" smtClean="0"/>
              <a:t>毫秒）</a:t>
            </a: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setHeaderHeight(100);//Header</a:t>
            </a:r>
            <a:r>
              <a:rPr lang="zh-CN" altLang="en-US" sz="2000" dirty="0" smtClean="0"/>
              <a:t>标准高度（显示下拉高度</a:t>
            </a:r>
            <a:r>
              <a:rPr lang="en-US" altLang="zh-CN" sz="2000" dirty="0" smtClean="0"/>
              <a:t>&gt;=</a:t>
            </a:r>
            <a:r>
              <a:rPr lang="zh-CN" altLang="en-US" sz="2000" dirty="0" smtClean="0"/>
              <a:t>标准高度 触发刷新）</a:t>
            </a: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setHeaderMaxDragRate(2</a:t>
            </a:r>
            <a:r>
              <a:rPr lang="en-US" altLang="zh-CN" sz="2000" dirty="0"/>
              <a:t>);//</a:t>
            </a:r>
            <a:r>
              <a:rPr lang="zh-CN" altLang="en-US" sz="2000" dirty="0" smtClean="0"/>
              <a:t>最大</a:t>
            </a:r>
            <a:r>
              <a:rPr lang="en-US" altLang="zh-CN" sz="2000" dirty="0" smtClean="0"/>
              <a:t>Header</a:t>
            </a:r>
            <a:r>
              <a:rPr lang="zh-CN" altLang="en-US" sz="2000" dirty="0" smtClean="0"/>
              <a:t>显示</a:t>
            </a:r>
            <a:r>
              <a:rPr lang="zh-CN" altLang="en-US" sz="2000" dirty="0"/>
              <a:t>下拉</a:t>
            </a:r>
            <a:r>
              <a:rPr lang="zh-CN" altLang="en-US" sz="2000" dirty="0" smtClean="0"/>
              <a:t>高度</a:t>
            </a: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setEnableRefresh(true</a:t>
            </a:r>
            <a:r>
              <a:rPr lang="en-US" altLang="zh-CN" sz="2000" dirty="0"/>
              <a:t>);//</a:t>
            </a:r>
            <a:r>
              <a:rPr lang="zh-CN" altLang="en-US" sz="2000" dirty="0"/>
              <a:t>是否启用下拉刷新功能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setEnableLoadMore(false);//</a:t>
            </a:r>
            <a:r>
              <a:rPr lang="zh-CN" altLang="en-US" sz="2000" dirty="0"/>
              <a:t>是否启用上拉加载功能</a:t>
            </a:r>
          </a:p>
        </p:txBody>
      </p:sp>
    </p:spTree>
    <p:extLst>
      <p:ext uri="{BB962C8B-B14F-4D97-AF65-F5344CB8AC3E}">
        <p14:creationId xmlns:p14="http://schemas.microsoft.com/office/powerpoint/2010/main" val="420134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87718" y="140440"/>
            <a:ext cx="6624552" cy="598506"/>
          </a:xfrm>
        </p:spPr>
        <p:txBody>
          <a:bodyPr/>
          <a:lstStyle/>
          <a:p>
            <a:r>
              <a:rPr lang="zh-CN" altLang="en-US" dirty="0"/>
              <a:t>附录： </a:t>
            </a:r>
            <a:r>
              <a:rPr lang="en-US" altLang="zh-CN" dirty="0" smtClean="0"/>
              <a:t>SmartRefreshLayout</a:t>
            </a:r>
            <a:r>
              <a:rPr lang="zh-CN" altLang="en-US" dirty="0" smtClean="0"/>
              <a:t>主要属性方法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23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finishRefresh</a:t>
            </a:r>
            <a:r>
              <a:rPr lang="en-US" altLang="zh-CN" sz="2000" dirty="0"/>
              <a:t>();//</a:t>
            </a:r>
            <a:r>
              <a:rPr lang="zh-CN" altLang="en-US" sz="2000" dirty="0"/>
              <a:t>结束刷新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finishLoadMore</a:t>
            </a:r>
            <a:r>
              <a:rPr lang="en-US" altLang="zh-CN" sz="2000" dirty="0"/>
              <a:t>();//</a:t>
            </a:r>
            <a:r>
              <a:rPr lang="zh-CN" altLang="en-US" sz="2000" dirty="0"/>
              <a:t>结束</a:t>
            </a:r>
            <a:r>
              <a:rPr lang="zh-CN" altLang="en-US" sz="2000" dirty="0" smtClean="0"/>
              <a:t>加载</a:t>
            </a: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finishRefresh(3000</a:t>
            </a:r>
            <a:r>
              <a:rPr lang="en-US" altLang="zh-CN" sz="2000" dirty="0"/>
              <a:t>);//</a:t>
            </a:r>
            <a:r>
              <a:rPr lang="zh-CN" altLang="en-US" sz="2000" dirty="0"/>
              <a:t>延迟</a:t>
            </a:r>
            <a:r>
              <a:rPr lang="en-US" altLang="zh-CN" sz="2000" dirty="0"/>
              <a:t>3000</a:t>
            </a:r>
            <a:r>
              <a:rPr lang="zh-CN" altLang="en-US" sz="2000" dirty="0"/>
              <a:t>毫秒后结束刷新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finishLoadMore(3000</a:t>
            </a:r>
            <a:r>
              <a:rPr lang="en-US" altLang="zh-CN" sz="2000" dirty="0"/>
              <a:t>);//</a:t>
            </a:r>
            <a:r>
              <a:rPr lang="zh-CN" altLang="en-US" sz="2000" dirty="0"/>
              <a:t>延迟</a:t>
            </a:r>
            <a:r>
              <a:rPr lang="en-US" altLang="zh-CN" sz="2000" dirty="0"/>
              <a:t>3000</a:t>
            </a:r>
            <a:r>
              <a:rPr lang="zh-CN" altLang="en-US" sz="2000" dirty="0"/>
              <a:t>毫秒后结束加载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finishRefresh(false</a:t>
            </a:r>
            <a:r>
              <a:rPr lang="en-US" altLang="zh-CN" sz="2000" dirty="0"/>
              <a:t>);//</a:t>
            </a:r>
            <a:r>
              <a:rPr lang="zh-CN" altLang="en-US" sz="2000" dirty="0"/>
              <a:t>结束刷新（刷新失败）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finishLoadMore(false</a:t>
            </a:r>
            <a:r>
              <a:rPr lang="en-US" altLang="zh-CN" sz="2000" dirty="0"/>
              <a:t>);//</a:t>
            </a:r>
            <a:r>
              <a:rPr lang="zh-CN" altLang="en-US" sz="2000" dirty="0"/>
              <a:t>结束加载（加载失败）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finishLoadMoreWithNoMoreData</a:t>
            </a:r>
            <a:r>
              <a:rPr lang="en-US" altLang="zh-CN" sz="2000" dirty="0"/>
              <a:t>();//</a:t>
            </a:r>
            <a:r>
              <a:rPr lang="zh-CN" altLang="en-US" sz="2000" dirty="0"/>
              <a:t>完成</a:t>
            </a:r>
            <a:r>
              <a:rPr lang="zh-CN" altLang="en-US" sz="2000" dirty="0" smtClean="0"/>
              <a:t>加载并标记</a:t>
            </a:r>
            <a:r>
              <a:rPr lang="zh-CN" altLang="en-US" sz="2000" dirty="0"/>
              <a:t>没有更多数据 </a:t>
            </a:r>
            <a:r>
              <a:rPr lang="en-US" altLang="zh-CN" sz="2000" dirty="0"/>
              <a:t>1.0.4</a:t>
            </a:r>
            <a:endParaRPr lang="en-US" altLang="zh-CN" sz="20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 smtClean="0"/>
              <a:t>autoRefresh(400),autoLoadMore(400);//</a:t>
            </a:r>
            <a:r>
              <a:rPr lang="zh-CN" altLang="en-US" sz="2000" dirty="0"/>
              <a:t>延迟</a:t>
            </a:r>
            <a:r>
              <a:rPr lang="en-US" altLang="zh-CN" sz="2000" dirty="0" smtClean="0"/>
              <a:t>400ms</a:t>
            </a:r>
            <a:r>
              <a:rPr lang="zh-CN" altLang="en-US" sz="2000" dirty="0" smtClean="0"/>
              <a:t>后刷新、加载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31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标题 2"/>
          <p:cNvSpPr>
            <a:spLocks noGrp="1"/>
          </p:cNvSpPr>
          <p:nvPr>
            <p:ph type="title" orient="vert"/>
          </p:nvPr>
        </p:nvSpPr>
        <p:spPr>
          <a:xfrm>
            <a:off x="1187718" y="140440"/>
            <a:ext cx="6624552" cy="598506"/>
          </a:xfrm>
        </p:spPr>
        <p:txBody>
          <a:bodyPr/>
          <a:lstStyle/>
          <a:p>
            <a:pPr lvl="1" algn="l"/>
            <a:r>
              <a:rPr lang="zh-CN" altLang="en-US" sz="2800" dirty="0"/>
              <a:t>附录： </a:t>
            </a:r>
            <a:r>
              <a:rPr lang="en-US" altLang="zh-CN" sz="2800" dirty="0" smtClean="0"/>
              <a:t>SmartRefreshHeader</a:t>
            </a:r>
            <a:r>
              <a:rPr lang="zh-CN" altLang="en-US" sz="2800" dirty="0" smtClean="0"/>
              <a:t>主要</a:t>
            </a:r>
            <a:r>
              <a:rPr lang="zh-CN" altLang="en-US" sz="2800" dirty="0"/>
              <a:t>属性方法</a:t>
            </a:r>
            <a:endParaRPr lang="zh-CN" altLang="en-US" sz="2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" r="522"/>
          <a:stretch/>
        </p:blipFill>
        <p:spPr>
          <a:xfrm>
            <a:off x="457200" y="849532"/>
            <a:ext cx="8147136" cy="24422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19006"/>
          <a:stretch/>
        </p:blipFill>
        <p:spPr>
          <a:xfrm>
            <a:off x="457498" y="3291810"/>
            <a:ext cx="8146838" cy="16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标题 2"/>
          <p:cNvSpPr>
            <a:spLocks noGrp="1"/>
          </p:cNvSpPr>
          <p:nvPr>
            <p:ph type="title" orient="vert"/>
          </p:nvPr>
        </p:nvSpPr>
        <p:spPr>
          <a:xfrm>
            <a:off x="1187718" y="140440"/>
            <a:ext cx="6480540" cy="598506"/>
          </a:xfrm>
        </p:spPr>
        <p:txBody>
          <a:bodyPr/>
          <a:lstStyle/>
          <a:p>
            <a:pPr lvl="1" algn="l"/>
            <a:r>
              <a:rPr lang="zh-CN" altLang="en-US" sz="2800" dirty="0"/>
              <a:t>附录： </a:t>
            </a:r>
            <a:r>
              <a:rPr lang="en-US" altLang="zh-CN" sz="2800" dirty="0" smtClean="0"/>
              <a:t>SmartRefreshFooter</a:t>
            </a:r>
            <a:r>
              <a:rPr lang="zh-CN" altLang="en-US" sz="2800" dirty="0" smtClean="0"/>
              <a:t>主要</a:t>
            </a:r>
            <a:r>
              <a:rPr lang="zh-CN" altLang="en-US" sz="2800" dirty="0"/>
              <a:t>属性方法</a:t>
            </a:r>
            <a:endParaRPr lang="zh-CN" altLang="en-US" sz="2600" b="1" kern="1200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cs typeface="+mj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" r="522"/>
          <a:stretch/>
        </p:blipFill>
        <p:spPr>
          <a:xfrm>
            <a:off x="457200" y="849532"/>
            <a:ext cx="8147136" cy="24422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19006"/>
          <a:stretch/>
        </p:blipFill>
        <p:spPr>
          <a:xfrm>
            <a:off x="457498" y="3291810"/>
            <a:ext cx="8146838" cy="16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5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附录：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属性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26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9694" y="738945"/>
            <a:ext cx="7664444" cy="42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附录：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27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55419"/>
          <a:stretch/>
        </p:blipFill>
        <p:spPr>
          <a:xfrm>
            <a:off x="827688" y="872296"/>
            <a:ext cx="7711248" cy="29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附录：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28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44280"/>
          <a:stretch/>
        </p:blipFill>
        <p:spPr>
          <a:xfrm>
            <a:off x="827688" y="848259"/>
            <a:ext cx="7718811" cy="363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回顾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ListView</a:t>
            </a:r>
            <a:r>
              <a:rPr lang="zh-CN" altLang="en-US" dirty="0" smtClean="0"/>
              <a:t>配合自定义</a:t>
            </a:r>
            <a:r>
              <a:rPr lang="en-US" altLang="zh-CN" dirty="0" smtClean="0"/>
              <a:t>Adapter</a:t>
            </a:r>
            <a:r>
              <a:rPr lang="zh-CN" altLang="en-US" dirty="0" smtClean="0"/>
              <a:t>显示数据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布局中设置</a:t>
            </a:r>
            <a:r>
              <a:rPr lang="en-US" altLang="zh-CN" sz="2000" dirty="0" smtClean="0"/>
              <a:t>ListView</a:t>
            </a:r>
            <a:r>
              <a:rPr lang="zh-CN" altLang="en-US" sz="2000" dirty="0" smtClean="0"/>
              <a:t>控件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设计</a:t>
            </a:r>
            <a:r>
              <a:rPr lang="en-US" altLang="zh-CN" sz="2000" dirty="0" smtClean="0"/>
              <a:t>Item</a:t>
            </a:r>
            <a:r>
              <a:rPr lang="zh-CN" altLang="en-US" sz="2000" dirty="0" smtClean="0"/>
              <a:t>子布局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自定义</a:t>
            </a:r>
            <a:r>
              <a:rPr lang="en-US" altLang="zh-CN" sz="2000" dirty="0" smtClean="0"/>
              <a:t>Adapter</a:t>
            </a:r>
            <a:r>
              <a:rPr lang="zh-CN" altLang="en-US" sz="2000" dirty="0" smtClean="0"/>
              <a:t>并重写</a:t>
            </a:r>
            <a:r>
              <a:rPr lang="en-US" altLang="zh-CN" sz="2000" dirty="0" smtClean="0"/>
              <a:t>getView()</a:t>
            </a:r>
            <a:r>
              <a:rPr lang="zh-CN" altLang="en-US" sz="2000" dirty="0" smtClean="0"/>
              <a:t>等方法</a:t>
            </a:r>
            <a:endParaRPr lang="en-US" altLang="zh-CN" sz="2000" dirty="0" smtClean="0"/>
          </a:p>
          <a:p>
            <a:pPr lvl="2"/>
            <a:r>
              <a:rPr lang="zh-CN" altLang="en-US" sz="1800" dirty="0" smtClean="0"/>
              <a:t>加载子布局页面及控件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给控件绑定数据</a:t>
            </a: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515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附录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29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更过属性和方法参考：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github.com/scwang90/SmartRefreshLayout/blob/master/art/md_property.md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165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不使用</a:t>
            </a:r>
            <a:r>
              <a:rPr lang="en-US" altLang="zh-CN" dirty="0" smtClean="0"/>
              <a:t>ViewHolder</a:t>
            </a:r>
            <a:r>
              <a:rPr lang="zh-CN" altLang="en-US" dirty="0" smtClean="0"/>
              <a:t>的情况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47" y="912269"/>
            <a:ext cx="6629741" cy="36069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96811" y="2859774"/>
            <a:ext cx="6264522" cy="461665"/>
          </a:xfrm>
          <a:prstGeom prst="rect">
            <a:avLst/>
          </a:prstGeom>
          <a:solidFill>
            <a:srgbClr val="80CA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View</a:t>
            </a:r>
            <a:r>
              <a:rPr lang="zh-CN" altLang="en-US" sz="2400" dirty="0" smtClean="0"/>
              <a:t>重复创建，效率低下，如何提高性能？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07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 smtClean="0"/>
              <a:t>不使用</a:t>
            </a:r>
            <a:r>
              <a:rPr lang="en-US" altLang="zh-CN" dirty="0" smtClean="0"/>
              <a:t>ViewHolder</a:t>
            </a:r>
            <a:r>
              <a:rPr lang="zh-CN" altLang="en-US" dirty="0" smtClean="0"/>
              <a:t>的情况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96811" y="2859774"/>
            <a:ext cx="6264522" cy="461665"/>
          </a:xfrm>
          <a:prstGeom prst="rect">
            <a:avLst/>
          </a:prstGeom>
          <a:solidFill>
            <a:srgbClr val="80CA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是否从根本上提升了性能呢？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93" y="853482"/>
            <a:ext cx="6959958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标题 2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zh-CN" dirty="0" smtClean="0"/>
              <a:t>ViewHolder</a:t>
            </a:r>
            <a:r>
              <a:rPr lang="zh-CN" altLang="en-US" dirty="0" smtClean="0"/>
              <a:t>的作用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843606"/>
            <a:ext cx="8517624" cy="3744312"/>
          </a:xfrm>
        </p:spPr>
        <p:txBody>
          <a:bodyPr/>
          <a:lstStyle/>
          <a:p>
            <a:pPr lvl="0" eaLnBrk="0" hangingPunct="0">
              <a:lnSpc>
                <a:spcPct val="150000"/>
              </a:lnSpc>
            </a:pPr>
            <a:r>
              <a:rPr lang="zh-CN" altLang="en-US" dirty="0" smtClean="0">
                <a:solidFill>
                  <a:srgbClr val="333333"/>
                </a:solidFill>
              </a:rPr>
              <a:t>缓存</a:t>
            </a:r>
            <a:r>
              <a:rPr lang="en-US" altLang="zh-CN" dirty="0" smtClean="0">
                <a:solidFill>
                  <a:srgbClr val="333333"/>
                </a:solidFill>
              </a:rPr>
              <a:t>View</a:t>
            </a:r>
            <a:r>
              <a:rPr lang="zh-CN" altLang="en-US" dirty="0" smtClean="0">
                <a:solidFill>
                  <a:srgbClr val="333333"/>
                </a:solidFill>
              </a:rPr>
              <a:t>，避免重复创建</a:t>
            </a:r>
            <a:r>
              <a:rPr lang="zh-CN" altLang="zh-CN" dirty="0" smtClean="0">
                <a:solidFill>
                  <a:srgbClr val="333333"/>
                </a:solidFill>
              </a:rPr>
              <a:t>。</a:t>
            </a:r>
            <a:endParaRPr lang="en-US" altLang="zh-CN" dirty="0">
              <a:solidFill>
                <a:srgbClr val="333333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01470" y="254580"/>
            <a:ext cx="6947257" cy="4689016"/>
            <a:chOff x="1101470" y="254580"/>
            <a:chExt cx="6947257" cy="468901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t="5882"/>
            <a:stretch/>
          </p:blipFill>
          <p:spPr>
            <a:xfrm>
              <a:off x="4685101" y="254580"/>
              <a:ext cx="3357780" cy="115209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470" y="1412815"/>
              <a:ext cx="6947257" cy="353078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429205" y="2619588"/>
            <a:ext cx="4559534" cy="2324008"/>
            <a:chOff x="4429205" y="2619588"/>
            <a:chExt cx="4559534" cy="232400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9205" y="2625727"/>
              <a:ext cx="4559534" cy="231786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 bwMode="auto">
            <a:xfrm>
              <a:off x="4429205" y="2619588"/>
              <a:ext cx="4559534" cy="2324008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33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标题 2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zh-CN" dirty="0" smtClean="0"/>
              <a:t>ViewHolder</a:t>
            </a:r>
            <a:r>
              <a:rPr lang="zh-CN" altLang="en-US" dirty="0" smtClean="0"/>
              <a:t>的作用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843606"/>
            <a:ext cx="8517624" cy="3744312"/>
          </a:xfrm>
        </p:spPr>
        <p:txBody>
          <a:bodyPr/>
          <a:lstStyle/>
          <a:p>
            <a:pPr lvl="0" eaLnBrk="0" hangingPunct="0">
              <a:lnSpc>
                <a:spcPct val="150000"/>
              </a:lnSpc>
            </a:pPr>
            <a:r>
              <a:rPr lang="zh-CN" altLang="en-US" dirty="0" smtClean="0">
                <a:solidFill>
                  <a:srgbClr val="333333"/>
                </a:solidFill>
              </a:rPr>
              <a:t>通常出现在适配器中</a:t>
            </a:r>
            <a:r>
              <a:rPr lang="zh-CN" altLang="zh-CN" dirty="0" smtClean="0">
                <a:solidFill>
                  <a:srgbClr val="333333"/>
                </a:solidFill>
              </a:rPr>
              <a:t>。</a:t>
            </a:r>
            <a:endParaRPr lang="en-US" altLang="zh-CN" dirty="0">
              <a:solidFill>
                <a:srgbClr val="333333"/>
              </a:solidFill>
            </a:endParaRPr>
          </a:p>
          <a:p>
            <a:pPr lvl="0" eaLnBrk="0" hangingPunct="0">
              <a:lnSpc>
                <a:spcPct val="150000"/>
              </a:lnSpc>
            </a:pPr>
            <a:r>
              <a:rPr lang="zh-CN" altLang="en-US" dirty="0" smtClean="0">
                <a:solidFill>
                  <a:srgbClr val="333333"/>
                </a:solidFill>
              </a:rPr>
              <a:t>缓存数据，配合</a:t>
            </a:r>
            <a:r>
              <a:rPr lang="en-US" altLang="zh-CN" dirty="0" smtClean="0">
                <a:solidFill>
                  <a:srgbClr val="333333"/>
                </a:solidFill>
              </a:rPr>
              <a:t>ListView</a:t>
            </a:r>
            <a:r>
              <a:rPr lang="zh-CN" altLang="en-US" dirty="0" smtClean="0">
                <a:solidFill>
                  <a:srgbClr val="333333"/>
                </a:solidFill>
              </a:rPr>
              <a:t>等容器控件使用。</a:t>
            </a:r>
            <a:endParaRPr lang="en-US" altLang="zh-CN" dirty="0">
              <a:solidFill>
                <a:srgbClr val="333333"/>
              </a:solidFill>
            </a:endParaRPr>
          </a:p>
          <a:p>
            <a:pPr lvl="0" eaLnBrk="0" hangingPunct="0"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</a:rPr>
              <a:t>快速设置值，从而提升性能。</a:t>
            </a:r>
            <a:endParaRPr lang="en-US" altLang="zh-CN" dirty="0">
              <a:solidFill>
                <a:srgbClr val="333333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25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6" name="组合 14"/>
          <p:cNvGrpSpPr>
            <a:grpSpLocks/>
          </p:cNvGrpSpPr>
          <p:nvPr/>
        </p:nvGrpSpPr>
        <p:grpSpPr bwMode="auto">
          <a:xfrm rot="2108365" flipV="1">
            <a:off x="1105568" y="4190669"/>
            <a:ext cx="609600" cy="576263"/>
            <a:chOff x="0" y="0"/>
            <a:chExt cx="1630597" cy="2119745"/>
          </a:xfrm>
        </p:grpSpPr>
        <p:sp>
          <p:nvSpPr>
            <p:cNvPr id="4107" name="椭圆 5"/>
            <p:cNvSpPr>
              <a:spLocks noChangeArrowheads="1"/>
            </p:cNvSpPr>
            <p:nvPr/>
          </p:nvSpPr>
          <p:spPr bwMode="auto">
            <a:xfrm rot="12652035">
              <a:off x="0" y="0"/>
              <a:ext cx="651879" cy="2096960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8" name="椭圆 5"/>
            <p:cNvSpPr>
              <a:spLocks noChangeArrowheads="1"/>
            </p:cNvSpPr>
            <p:nvPr/>
          </p:nvSpPr>
          <p:spPr bwMode="auto">
            <a:xfrm rot="735593">
              <a:off x="303593" y="102717"/>
              <a:ext cx="700839" cy="19668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9" name="椭圆 5"/>
            <p:cNvSpPr>
              <a:spLocks noChangeArrowheads="1"/>
            </p:cNvSpPr>
            <p:nvPr/>
          </p:nvSpPr>
          <p:spPr bwMode="auto">
            <a:xfrm rot="20991934">
              <a:off x="647630" y="101041"/>
              <a:ext cx="680843" cy="201870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10" name="椭圆 5"/>
            <p:cNvSpPr>
              <a:spLocks noChangeArrowheads="1"/>
            </p:cNvSpPr>
            <p:nvPr/>
          </p:nvSpPr>
          <p:spPr bwMode="auto">
            <a:xfrm rot="19847620">
              <a:off x="995842" y="21627"/>
              <a:ext cx="634755" cy="200459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7" name="组合 14"/>
          <p:cNvGrpSpPr>
            <a:grpSpLocks/>
          </p:cNvGrpSpPr>
          <p:nvPr/>
        </p:nvGrpSpPr>
        <p:grpSpPr bwMode="auto">
          <a:xfrm rot="8399407" flipV="1">
            <a:off x="1109179" y="348766"/>
            <a:ext cx="609600" cy="576263"/>
            <a:chOff x="0" y="0"/>
            <a:chExt cx="1630597" cy="2119745"/>
          </a:xfrm>
        </p:grpSpPr>
        <p:sp>
          <p:nvSpPr>
            <p:cNvPr id="28" name="椭圆 5"/>
            <p:cNvSpPr>
              <a:spLocks noChangeArrowheads="1"/>
            </p:cNvSpPr>
            <p:nvPr/>
          </p:nvSpPr>
          <p:spPr bwMode="auto">
            <a:xfrm rot="12652035">
              <a:off x="0" y="0"/>
              <a:ext cx="651879" cy="2096960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DB9649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椭圆 5"/>
            <p:cNvSpPr>
              <a:spLocks noChangeArrowheads="1"/>
            </p:cNvSpPr>
            <p:nvPr/>
          </p:nvSpPr>
          <p:spPr bwMode="auto">
            <a:xfrm rot="735593">
              <a:off x="303593" y="102717"/>
              <a:ext cx="700839" cy="1966828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6694AB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椭圆 5"/>
            <p:cNvSpPr>
              <a:spLocks noChangeArrowheads="1"/>
            </p:cNvSpPr>
            <p:nvPr/>
          </p:nvSpPr>
          <p:spPr bwMode="auto">
            <a:xfrm rot="20991934">
              <a:off x="647630" y="101041"/>
              <a:ext cx="680843" cy="2018704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BF638A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椭圆 5"/>
            <p:cNvSpPr>
              <a:spLocks noChangeArrowheads="1"/>
            </p:cNvSpPr>
            <p:nvPr/>
          </p:nvSpPr>
          <p:spPr bwMode="auto">
            <a:xfrm rot="19847620">
              <a:off x="995842" y="21627"/>
              <a:ext cx="634755" cy="2004599"/>
            </a:xfrm>
            <a:custGeom>
              <a:avLst/>
              <a:gdLst>
                <a:gd name="T0" fmla="*/ 0 w 1575088"/>
                <a:gd name="T1" fmla="*/ 0 h 3343692"/>
                <a:gd name="T2" fmla="*/ 1575088 w 1575088"/>
                <a:gd name="T3" fmla="*/ 3343692 h 3343692"/>
              </a:gdLst>
              <a:ahLst/>
              <a:cxnLst/>
              <a:rect l="T0" t="T1" r="T2" b="T3"/>
              <a:pathLst>
                <a:path w="1575088" h="3343692">
                  <a:moveTo>
                    <a:pt x="741969" y="0"/>
                  </a:moveTo>
                  <a:cubicBezTo>
                    <a:pt x="1249728" y="396941"/>
                    <a:pt x="1575088" y="1015447"/>
                    <a:pt x="1575088" y="1709944"/>
                  </a:cubicBezTo>
                  <a:cubicBezTo>
                    <a:pt x="1575088" y="2361702"/>
                    <a:pt x="1288542" y="2946533"/>
                    <a:pt x="833120" y="3343692"/>
                  </a:cubicBezTo>
                  <a:cubicBezTo>
                    <a:pt x="325360" y="2946751"/>
                    <a:pt x="0" y="2328246"/>
                    <a:pt x="0" y="1633748"/>
                  </a:cubicBezTo>
                  <a:cubicBezTo>
                    <a:pt x="0" y="981991"/>
                    <a:pt x="286547" y="397160"/>
                    <a:pt x="741969" y="0"/>
                  </a:cubicBezTo>
                  <a:close/>
                </a:path>
              </a:pathLst>
            </a:custGeom>
            <a:solidFill>
              <a:srgbClr val="80CAD7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52053" y="3147798"/>
            <a:ext cx="4211969" cy="492443"/>
            <a:chOff x="1752053" y="3948747"/>
            <a:chExt cx="4211969" cy="492443"/>
          </a:xfrm>
        </p:grpSpPr>
        <p:sp>
          <p:nvSpPr>
            <p:cNvPr id="4122" name="TextBox 31"/>
            <p:cNvSpPr>
              <a:spLocks noChangeArrowheads="1"/>
            </p:cNvSpPr>
            <p:nvPr/>
          </p:nvSpPr>
          <p:spPr bwMode="auto">
            <a:xfrm>
              <a:off x="2364022" y="3948747"/>
              <a:ext cx="3600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基本用法</a:t>
              </a:r>
              <a:endPara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15" name="椭圆 24"/>
            <p:cNvSpPr>
              <a:spLocks noChangeArrowheads="1"/>
            </p:cNvSpPr>
            <p:nvPr/>
          </p:nvSpPr>
          <p:spPr bwMode="auto">
            <a:xfrm>
              <a:off x="1752053" y="4038600"/>
              <a:ext cx="312737" cy="312738"/>
            </a:xfrm>
            <a:prstGeom prst="ellipse">
              <a:avLst/>
            </a:prstGeom>
            <a:solidFill>
              <a:srgbClr val="80CAD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zh-CN" u="sng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752053" y="1061443"/>
            <a:ext cx="4201660" cy="492443"/>
            <a:chOff x="1752053" y="691832"/>
            <a:chExt cx="4201660" cy="492443"/>
          </a:xfrm>
        </p:grpSpPr>
        <p:sp>
          <p:nvSpPr>
            <p:cNvPr id="4118" name="TextBox 27"/>
            <p:cNvSpPr>
              <a:spLocks noChangeArrowheads="1"/>
            </p:cNvSpPr>
            <p:nvPr/>
          </p:nvSpPr>
          <p:spPr bwMode="auto">
            <a:xfrm>
              <a:off x="2353713" y="691832"/>
              <a:ext cx="3600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ViewHolder</a:t>
              </a:r>
              <a:r>
                <a:rPr lang="zh-CN" altLang="en-US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作用</a:t>
              </a:r>
            </a:p>
          </p:txBody>
        </p:sp>
        <p:sp>
          <p:nvSpPr>
            <p:cNvPr id="4111" name="椭圆 19"/>
            <p:cNvSpPr>
              <a:spLocks noChangeArrowheads="1"/>
            </p:cNvSpPr>
            <p:nvPr/>
          </p:nvSpPr>
          <p:spPr bwMode="auto">
            <a:xfrm>
              <a:off x="1752053" y="842963"/>
              <a:ext cx="312737" cy="312737"/>
            </a:xfrm>
            <a:prstGeom prst="ellipse">
              <a:avLst/>
            </a:prstGeom>
            <a:solidFill>
              <a:srgbClr val="80CAD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12083" y="2079307"/>
            <a:ext cx="4620097" cy="492443"/>
            <a:chOff x="2112083" y="1493678"/>
            <a:chExt cx="4620097" cy="492443"/>
          </a:xfrm>
        </p:grpSpPr>
        <p:sp>
          <p:nvSpPr>
            <p:cNvPr id="4119" name="TextBox 28"/>
            <p:cNvSpPr>
              <a:spLocks noChangeArrowheads="1"/>
            </p:cNvSpPr>
            <p:nvPr/>
          </p:nvSpPr>
          <p:spPr bwMode="auto">
            <a:xfrm>
              <a:off x="2743006" y="1493678"/>
              <a:ext cx="398917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SmartRefreshLayout</a:t>
              </a:r>
              <a:r>
                <a:rPr lang="zh-CN" altLang="en-US" sz="2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4112" name="椭圆 20"/>
            <p:cNvSpPr>
              <a:spLocks noChangeArrowheads="1"/>
            </p:cNvSpPr>
            <p:nvPr/>
          </p:nvSpPr>
          <p:spPr bwMode="auto">
            <a:xfrm>
              <a:off x="2112083" y="1641475"/>
              <a:ext cx="312737" cy="314325"/>
            </a:xfrm>
            <a:prstGeom prst="ellipse">
              <a:avLst/>
            </a:prstGeom>
            <a:solidFill>
              <a:srgbClr val="BF63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 flipH="1">
            <a:off x="7050366" y="2211720"/>
            <a:ext cx="1415096" cy="310673"/>
            <a:chOff x="8659959" y="1800225"/>
            <a:chExt cx="1535242" cy="4492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自选图形 45"/>
            <p:cNvSpPr>
              <a:spLocks noChangeArrowheads="1"/>
            </p:cNvSpPr>
            <p:nvPr/>
          </p:nvSpPr>
          <p:spPr bwMode="gray">
            <a:xfrm>
              <a:off x="8659959" y="1800225"/>
              <a:ext cx="533261" cy="449263"/>
            </a:xfrm>
            <a:prstGeom prst="chevron">
              <a:avLst>
                <a:gd name="adj" fmla="val 52514"/>
              </a:avLst>
            </a:prstGeom>
            <a:solidFill>
              <a:srgbClr val="80CAD7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自选图形 46"/>
            <p:cNvSpPr>
              <a:spLocks noChangeArrowheads="1"/>
            </p:cNvSpPr>
            <p:nvPr/>
          </p:nvSpPr>
          <p:spPr bwMode="gray">
            <a:xfrm>
              <a:off x="9164897" y="1800225"/>
              <a:ext cx="533261" cy="449263"/>
            </a:xfrm>
            <a:prstGeom prst="chevron">
              <a:avLst>
                <a:gd name="adj" fmla="val 52514"/>
              </a:avLst>
            </a:prstGeom>
            <a:solidFill>
              <a:srgbClr val="D9A56B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自选图形 47"/>
            <p:cNvSpPr>
              <a:spLocks noChangeArrowheads="1"/>
            </p:cNvSpPr>
            <p:nvPr/>
          </p:nvSpPr>
          <p:spPr bwMode="gray">
            <a:xfrm>
              <a:off x="9661940" y="1800225"/>
              <a:ext cx="533261" cy="449263"/>
            </a:xfrm>
            <a:prstGeom prst="chevron">
              <a:avLst>
                <a:gd name="adj" fmla="val 52514"/>
              </a:avLst>
            </a:prstGeom>
            <a:solidFill>
              <a:srgbClr val="C37D9E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8316312" y="4745317"/>
            <a:ext cx="658512" cy="274637"/>
          </a:xfrm>
        </p:spPr>
        <p:txBody>
          <a:bodyPr/>
          <a:lstStyle/>
          <a:p>
            <a:fld id="{3408BFDE-A7BC-406B-A9FD-0881E389B5D9}" type="slidenum">
              <a:rPr lang="zh-CN" altLang="en-US" smtClean="0"/>
              <a:pPr/>
              <a:t>7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94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SmartRefreshLayout</a:t>
            </a:r>
            <a:r>
              <a:rPr lang="zh-CN" altLang="en-US" dirty="0">
                <a:sym typeface="微软雅黑" panose="020B0503020204020204" pitchFamily="34" charset="-122"/>
              </a:rPr>
              <a:t>简介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08BFDE-A7BC-406B-A9FD-0881E389B5D9}" type="slidenum">
              <a:rPr lang="zh-CN" altLang="en-US" smtClean="0"/>
              <a:pPr/>
              <a:t>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101" y="869126"/>
            <a:ext cx="2304192" cy="4093782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94" y="869126"/>
            <a:ext cx="2304192" cy="4093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63" y="869126"/>
            <a:ext cx="2304192" cy="40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8290</TotalTime>
  <Pages>0</Pages>
  <Words>790</Words>
  <Characters>0</Characters>
  <Application>Microsoft Office PowerPoint</Application>
  <DocSecurity>0</DocSecurity>
  <PresentationFormat>全屏显示(16:9)</PresentationFormat>
  <Lines>0</Lines>
  <Paragraphs>262</Paragraphs>
  <Slides>31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 Unicode MS</vt:lpstr>
      <vt:lpstr>SFMono-Regular</vt:lpstr>
      <vt:lpstr>等线</vt:lpstr>
      <vt:lpstr>宋体</vt:lpstr>
      <vt:lpstr>微软雅黑</vt:lpstr>
      <vt:lpstr>幼圆</vt:lpstr>
      <vt:lpstr>Arial</vt:lpstr>
      <vt:lpstr>Calibri</vt:lpstr>
      <vt:lpstr>Consolas</vt:lpstr>
      <vt:lpstr>Wingdings</vt:lpstr>
      <vt:lpstr>Office 主题​​</vt:lpstr>
      <vt:lpstr>SmartRefreshLayout</vt:lpstr>
      <vt:lpstr>PowerPoint 演示文稿</vt:lpstr>
      <vt:lpstr>回顾</vt:lpstr>
      <vt:lpstr>不使用ViewHolder的情况</vt:lpstr>
      <vt:lpstr>不使用ViewHolder的情况</vt:lpstr>
      <vt:lpstr>ViewHolder的作用</vt:lpstr>
      <vt:lpstr>ViewHolder的作用</vt:lpstr>
      <vt:lpstr>PowerPoint 演示文稿</vt:lpstr>
      <vt:lpstr>SmartRefreshLayout简介</vt:lpstr>
      <vt:lpstr>SmartRefreshLayout简介</vt:lpstr>
      <vt:lpstr>SmartRefreshLayout简介</vt:lpstr>
      <vt:lpstr>SmartRefreshLayout简介</vt:lpstr>
      <vt:lpstr>更多下拉刷新方式</vt:lpstr>
      <vt:lpstr>PowerPoint 演示文稿</vt:lpstr>
      <vt:lpstr>基本用法</vt:lpstr>
      <vt:lpstr>基本用法</vt:lpstr>
      <vt:lpstr>基本用法</vt:lpstr>
      <vt:lpstr>基本用法</vt:lpstr>
      <vt:lpstr>基本用法</vt:lpstr>
      <vt:lpstr>基本用法</vt:lpstr>
      <vt:lpstr>自定义刷新头样式</vt:lpstr>
      <vt:lpstr>自定义刷新头样式</vt:lpstr>
      <vt:lpstr>附录：SmartRefreshLayout主要属性方法</vt:lpstr>
      <vt:lpstr>附录： SmartRefreshLayout主要属性方法</vt:lpstr>
      <vt:lpstr>附录： SmartRefreshHeader主要属性方法</vt:lpstr>
      <vt:lpstr>附录： SmartRefreshFooter主要属性方法</vt:lpstr>
      <vt:lpstr>附录：Header属性</vt:lpstr>
      <vt:lpstr>附录：Header方法</vt:lpstr>
      <vt:lpstr>附录：Header方法</vt:lpstr>
      <vt:lpstr>附录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李玮玮</dc:creator>
  <cp:keywords/>
  <dc:description/>
  <cp:lastModifiedBy>李玮玮</cp:lastModifiedBy>
  <cp:revision>736</cp:revision>
  <dcterms:created xsi:type="dcterms:W3CDTF">2014-07-20T15:00:00Z</dcterms:created>
  <dcterms:modified xsi:type="dcterms:W3CDTF">2019-07-15T01:33:01Z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2052-9.1.0.4843</vt:lpwstr>
  </property>
</Properties>
</file>